
<file path=[Content_Types].xml><?xml version="1.0" encoding="utf-8"?>
<Types xmlns="http://schemas.openxmlformats.org/package/2006/content-types">
  <Default Extension="jpeg" ContentType="image/jpe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6"/>
  </p:handoutMasterIdLst>
  <p:sldIdLst>
    <p:sldId id="317" r:id="rId3"/>
    <p:sldId id="346" r:id="rId5"/>
    <p:sldId id="322" r:id="rId6"/>
    <p:sldId id="347" r:id="rId7"/>
    <p:sldId id="399" r:id="rId8"/>
    <p:sldId id="400" r:id="rId9"/>
    <p:sldId id="348" r:id="rId10"/>
    <p:sldId id="349" r:id="rId11"/>
    <p:sldId id="482" r:id="rId12"/>
    <p:sldId id="505" r:id="rId13"/>
    <p:sldId id="402" r:id="rId14"/>
    <p:sldId id="404" r:id="rId15"/>
    <p:sldId id="506" r:id="rId16"/>
    <p:sldId id="350" r:id="rId17"/>
    <p:sldId id="405" r:id="rId18"/>
    <p:sldId id="352" r:id="rId19"/>
    <p:sldId id="464" r:id="rId20"/>
    <p:sldId id="466" r:id="rId21"/>
    <p:sldId id="465" r:id="rId22"/>
    <p:sldId id="445" r:id="rId23"/>
    <p:sldId id="433" r:id="rId24"/>
    <p:sldId id="368" r:id="rId25"/>
    <p:sldId id="434" r:id="rId26"/>
    <p:sldId id="436" r:id="rId27"/>
    <p:sldId id="372" r:id="rId28"/>
    <p:sldId id="507" r:id="rId29"/>
    <p:sldId id="508" r:id="rId30"/>
    <p:sldId id="375" r:id="rId31"/>
    <p:sldId id="438" r:id="rId32"/>
    <p:sldId id="439" r:id="rId33"/>
    <p:sldId id="440" r:id="rId34"/>
    <p:sldId id="318" r:id="rId35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15DA2"/>
    <a:srgbClr val="5FCDA2"/>
    <a:srgbClr val="62DA38"/>
    <a:srgbClr val="F9B01A"/>
    <a:srgbClr val="FBC707"/>
    <a:srgbClr val="E7DF81"/>
    <a:srgbClr val="2171AC"/>
    <a:srgbClr val="005DA2"/>
    <a:srgbClr val="F79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935" autoAdjust="0"/>
    <p:restoredTop sz="94660" autoAdjust="0"/>
  </p:normalViewPr>
  <p:slideViewPr>
    <p:cSldViewPr>
      <p:cViewPr>
        <p:scale>
          <a:sx n="140" d="100"/>
          <a:sy n="140" d="100"/>
        </p:scale>
        <p:origin x="-1662" y="-288"/>
      </p:cViewPr>
      <p:guideLst>
        <p:guide orient="horz" pos="176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810" y="-90"/>
      </p:cViewPr>
      <p:guideLst>
        <p:guide orient="horz" pos="3130"/>
        <p:guide pos="215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handoutMaster" Target="handoutMasters/handoutMaster1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3A075-29DF-4CAE-8BA7-CDA0ED456C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24EE-29F1-4E68-A53A-86CBCBDF827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B73EA-EE91-4E33-A9C1-8BF5DD7139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/>
        </p:nvCxnSpPr>
        <p:spPr>
          <a:xfrm>
            <a:off x="755576" y="625398"/>
            <a:ext cx="784887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7"/>
          <p:cNvGrpSpPr/>
          <p:nvPr userDrawn="1"/>
        </p:nvGrpSpPr>
        <p:grpSpPr bwMode="auto">
          <a:xfrm>
            <a:off x="323528" y="292895"/>
            <a:ext cx="390372" cy="205979"/>
            <a:chOff x="0" y="0"/>
            <a:chExt cx="1041399" cy="549275"/>
          </a:xfrm>
          <a:solidFill>
            <a:srgbClr val="005DA2"/>
          </a:solidFill>
        </p:grpSpPr>
        <p:sp>
          <p:nvSpPr>
            <p:cNvPr id="13" name="Freeform 16"/>
            <p:cNvSpPr/>
            <p:nvPr/>
          </p:nvSpPr>
          <p:spPr bwMode="auto">
            <a:xfrm>
              <a:off x="0" y="0"/>
              <a:ext cx="361950" cy="549275"/>
            </a:xfrm>
            <a:custGeom>
              <a:avLst/>
              <a:gdLst>
                <a:gd name="T0" fmla="*/ 4 w 400"/>
                <a:gd name="T1" fmla="*/ 92 h 608"/>
                <a:gd name="T2" fmla="*/ 96 w 400"/>
                <a:gd name="T3" fmla="*/ 0 h 608"/>
                <a:gd name="T4" fmla="*/ 400 w 400"/>
                <a:gd name="T5" fmla="*/ 304 h 608"/>
                <a:gd name="T6" fmla="*/ 96 w 400"/>
                <a:gd name="T7" fmla="*/ 608 h 608"/>
                <a:gd name="T8" fmla="*/ 0 w 400"/>
                <a:gd name="T9" fmla="*/ 512 h 608"/>
                <a:gd name="T10" fmla="*/ 212 w 400"/>
                <a:gd name="T11" fmla="*/ 300 h 608"/>
                <a:gd name="T12" fmla="*/ 4 w 400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608">
                  <a:moveTo>
                    <a:pt x="4" y="92"/>
                  </a:moveTo>
                  <a:lnTo>
                    <a:pt x="96" y="0"/>
                  </a:lnTo>
                  <a:lnTo>
                    <a:pt x="400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17"/>
            <p:cNvSpPr/>
            <p:nvPr/>
          </p:nvSpPr>
          <p:spPr bwMode="auto">
            <a:xfrm>
              <a:off x="3381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6 w 399"/>
                <a:gd name="T3" fmla="*/ 0 h 608"/>
                <a:gd name="T4" fmla="*/ 399 w 399"/>
                <a:gd name="T5" fmla="*/ 304 h 608"/>
                <a:gd name="T6" fmla="*/ 96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6" y="0"/>
                  </a:lnTo>
                  <a:lnTo>
                    <a:pt x="399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18"/>
            <p:cNvSpPr/>
            <p:nvPr/>
          </p:nvSpPr>
          <p:spPr bwMode="auto">
            <a:xfrm>
              <a:off x="6810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5 w 399"/>
                <a:gd name="T3" fmla="*/ 0 h 608"/>
                <a:gd name="T4" fmla="*/ 399 w 399"/>
                <a:gd name="T5" fmla="*/ 304 h 608"/>
                <a:gd name="T6" fmla="*/ 95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5" y="0"/>
                  </a:lnTo>
                  <a:lnTo>
                    <a:pt x="399" y="304"/>
                  </a:lnTo>
                  <a:lnTo>
                    <a:pt x="95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8" name="TextBox 15"/>
          <p:cNvSpPr txBox="1"/>
          <p:nvPr userDrawn="1"/>
        </p:nvSpPr>
        <p:spPr>
          <a:xfrm>
            <a:off x="8100392" y="241995"/>
            <a:ext cx="671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EEF1883-7A0E-4F66-9932-E581691AD397}" type="slidenum">
              <a:rPr lang="zh-CN" altLang="en-US" sz="1800" b="0" smtClean="0">
                <a:solidFill>
                  <a:schemeClr val="accent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</a:fld>
            <a:r>
              <a:rPr lang="zh-CN" altLang="en-US" sz="1800" b="0" dirty="0" smtClean="0">
                <a:solidFill>
                  <a:schemeClr val="accent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endParaRPr lang="zh-CN" altLang="en-US" sz="1800" b="0" dirty="0">
              <a:solidFill>
                <a:schemeClr val="accent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microsoft.com/office/2007/relationships/hdphoto" Target="../media/image2.wdp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5588" cy="5145088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0"/>
            <a:ext cx="9145588" cy="514508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71000">
                <a:schemeClr val="bg1">
                  <a:lumMod val="9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52" tIns="45726" rIns="91452" bIns="4572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6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tags" Target="../tags/tag29.xml"/><Relationship Id="rId7" Type="http://schemas.openxmlformats.org/officeDocument/2006/relationships/tags" Target="../tags/tag28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image" Target="../media/image15.png"/><Relationship Id="rId2" Type="http://schemas.openxmlformats.org/officeDocument/2006/relationships/tags" Target="../tags/tag24.xml"/><Relationship Id="rId14" Type="http://schemas.openxmlformats.org/officeDocument/2006/relationships/notesSlide" Target="../notesSlides/notesSlide11.xml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33.xml"/><Relationship Id="rId11" Type="http://schemas.openxmlformats.org/officeDocument/2006/relationships/tags" Target="../tags/tag32.xml"/><Relationship Id="rId10" Type="http://schemas.openxmlformats.org/officeDocument/2006/relationships/tags" Target="../tags/tag31.xml"/><Relationship Id="rId1" Type="http://schemas.openxmlformats.org/officeDocument/2006/relationships/tags" Target="../tags/tag23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image" Target="../media/image9.png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7" Type="http://schemas.openxmlformats.org/officeDocument/2006/relationships/notesSlide" Target="../notesSlides/notesSlide12.xml"/><Relationship Id="rId16" Type="http://schemas.openxmlformats.org/officeDocument/2006/relationships/slideLayout" Target="../slideLayouts/slideLayout6.xml"/><Relationship Id="rId15" Type="http://schemas.openxmlformats.org/officeDocument/2006/relationships/image" Target="../media/image13.png"/><Relationship Id="rId14" Type="http://schemas.openxmlformats.org/officeDocument/2006/relationships/image" Target="../media/image12.png"/><Relationship Id="rId13" Type="http://schemas.openxmlformats.org/officeDocument/2006/relationships/image" Target="../media/image11.png"/><Relationship Id="rId12" Type="http://schemas.openxmlformats.org/officeDocument/2006/relationships/image" Target="../media/image10.png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tags" Target="../tags/tag34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24.png"/><Relationship Id="rId7" Type="http://schemas.openxmlformats.org/officeDocument/2006/relationships/image" Target="../media/image23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4" Type="http://schemas.openxmlformats.org/officeDocument/2006/relationships/notesSlide" Target="../notesSlides/notesSlide15.xml"/><Relationship Id="rId13" Type="http://schemas.openxmlformats.org/officeDocument/2006/relationships/slideLayout" Target="../slideLayouts/slideLayout6.xml"/><Relationship Id="rId12" Type="http://schemas.openxmlformats.org/officeDocument/2006/relationships/image" Target="../media/image28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7.xml"/><Relationship Id="rId8" Type="http://schemas.openxmlformats.org/officeDocument/2006/relationships/slideLayout" Target="../slideLayouts/slideLayout6.xml"/><Relationship Id="rId7" Type="http://schemas.openxmlformats.org/officeDocument/2006/relationships/image" Target="../media/image48.jpeg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image" Target="../media/image4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5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image" Target="../media/image8.png"/><Relationship Id="rId2" Type="http://schemas.openxmlformats.org/officeDocument/2006/relationships/tags" Target="../tags/tag2.xml"/><Relationship Id="rId13" Type="http://schemas.openxmlformats.org/officeDocument/2006/relationships/notesSlide" Target="../notesSlides/notesSlide8.xml"/><Relationship Id="rId12" Type="http://schemas.openxmlformats.org/officeDocument/2006/relationships/slideLayout" Target="../slideLayouts/slideLayout6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image" Target="../media/image9.png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7" Type="http://schemas.openxmlformats.org/officeDocument/2006/relationships/notesSlide" Target="../notesSlides/notesSlide9.xml"/><Relationship Id="rId16" Type="http://schemas.openxmlformats.org/officeDocument/2006/relationships/slideLayout" Target="../slideLayouts/slideLayout6.xml"/><Relationship Id="rId15" Type="http://schemas.openxmlformats.org/officeDocument/2006/relationships/image" Target="../media/image13.png"/><Relationship Id="rId14" Type="http://schemas.openxmlformats.org/officeDocument/2006/relationships/image" Target="../media/image12.png"/><Relationship Id="rId13" Type="http://schemas.openxmlformats.org/officeDocument/2006/relationships/image" Target="../media/image11.png"/><Relationship Id="rId12" Type="http://schemas.openxmlformats.org/officeDocument/2006/relationships/image" Target="../media/image10.png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tags" Target="../tags/ta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2965976" y="3557034"/>
            <a:ext cx="626469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600" b="1">
                <a:gradFill rotWithShape="1">
                  <a:gsLst>
                    <a:gs pos="0">
                      <a:srgbClr val="454545"/>
                    </a:gs>
                    <a:gs pos="100000">
                      <a:srgbClr val="000000"/>
                    </a:gs>
                  </a:gsLst>
                  <a:lin ang="5400000" scaled="1"/>
                  <a:tileRect/>
                </a:gradFill>
                <a:effectLst>
                  <a:outerShdw dist="35921" dir="2699999" algn="ctr" rotWithShape="0">
                    <a:schemeClr val="bg1">
                      <a:alpha val="75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英尼克商用直饮机产品介绍</a:t>
            </a:r>
            <a:endParaRPr lang="zh-CN" altLang="en-US" sz="3600" b="1">
              <a:gradFill rotWithShape="1">
                <a:gsLst>
                  <a:gs pos="0">
                    <a:srgbClr val="454545"/>
                  </a:gs>
                  <a:gs pos="100000">
                    <a:srgbClr val="000000"/>
                  </a:gs>
                </a:gsLst>
                <a:lin ang="5400000" scaled="1"/>
                <a:tileRect/>
              </a:gradFill>
              <a:effectLst>
                <a:outerShdw dist="35921" dir="2699999" algn="ctr" rotWithShape="0">
                  <a:schemeClr val="bg1">
                    <a:alpha val="75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35443" y="4067988"/>
            <a:ext cx="4563026" cy="319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rgbClr val="3E2D2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深圳市英尼克电器有限公司</a:t>
            </a:r>
            <a:endParaRPr lang="zh-CN" altLang="en-US" sz="1400" dirty="0">
              <a:solidFill>
                <a:srgbClr val="3E2D2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45855" y="4321155"/>
            <a:ext cx="1367155" cy="260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3E2D2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www.inikedq.com</a:t>
            </a:r>
            <a:endParaRPr lang="en-US" sz="1100" dirty="0">
              <a:solidFill>
                <a:srgbClr val="3E2D2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等腰三角形 30"/>
          <p:cNvSpPr/>
          <p:nvPr/>
        </p:nvSpPr>
        <p:spPr>
          <a:xfrm flipV="1">
            <a:off x="4467225" y="-50800"/>
            <a:ext cx="4855210" cy="1470025"/>
          </a:xfrm>
          <a:prstGeom prst="triangle">
            <a:avLst/>
          </a:prstGeom>
          <a:solidFill>
            <a:srgbClr val="005DA2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2" name="等腰三角形 31"/>
          <p:cNvSpPr/>
          <p:nvPr/>
        </p:nvSpPr>
        <p:spPr>
          <a:xfrm flipV="1">
            <a:off x="3511550" y="-50800"/>
            <a:ext cx="2571750" cy="779145"/>
          </a:xfrm>
          <a:prstGeom prst="triangle">
            <a:avLst/>
          </a:prstGeom>
          <a:solidFill>
            <a:srgbClr val="005DA2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等腰三角形 32"/>
          <p:cNvSpPr/>
          <p:nvPr/>
        </p:nvSpPr>
        <p:spPr>
          <a:xfrm flipV="1">
            <a:off x="640414" y="2000773"/>
            <a:ext cx="1123274" cy="426961"/>
          </a:xfrm>
          <a:prstGeom prst="triangle">
            <a:avLst/>
          </a:prstGeom>
          <a:solidFill>
            <a:srgbClr val="005DA2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等腰三角形 33"/>
          <p:cNvSpPr/>
          <p:nvPr/>
        </p:nvSpPr>
        <p:spPr>
          <a:xfrm>
            <a:off x="-94850" y="3328125"/>
            <a:ext cx="2593802" cy="1938140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等腰三角形 34"/>
          <p:cNvSpPr/>
          <p:nvPr/>
        </p:nvSpPr>
        <p:spPr>
          <a:xfrm>
            <a:off x="1011150" y="3774973"/>
            <a:ext cx="1955345" cy="1461073"/>
          </a:xfrm>
          <a:prstGeom prst="triangle">
            <a:avLst/>
          </a:prstGeom>
          <a:solidFill>
            <a:srgbClr val="005DA2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等腰三角形 35"/>
          <p:cNvSpPr/>
          <p:nvPr/>
        </p:nvSpPr>
        <p:spPr>
          <a:xfrm rot="15370576" flipV="1">
            <a:off x="1957009" y="2832366"/>
            <a:ext cx="887504" cy="337344"/>
          </a:xfrm>
          <a:prstGeom prst="triangle">
            <a:avLst>
              <a:gd name="adj" fmla="val 21581"/>
            </a:avLst>
          </a:prstGeom>
          <a:solidFill>
            <a:srgbClr val="005DA2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等腰三角形 36"/>
          <p:cNvSpPr/>
          <p:nvPr/>
        </p:nvSpPr>
        <p:spPr>
          <a:xfrm rot="11068932" flipV="1">
            <a:off x="4819987" y="3347462"/>
            <a:ext cx="507801" cy="184432"/>
          </a:xfrm>
          <a:prstGeom prst="triangle">
            <a:avLst>
              <a:gd name="adj" fmla="val 82969"/>
            </a:avLst>
          </a:prstGeom>
          <a:solidFill>
            <a:srgbClr val="005DA2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等腰三角形 37"/>
          <p:cNvSpPr/>
          <p:nvPr/>
        </p:nvSpPr>
        <p:spPr>
          <a:xfrm rot="8454940" flipV="1">
            <a:off x="8439499" y="4327795"/>
            <a:ext cx="583354" cy="246800"/>
          </a:xfrm>
          <a:prstGeom prst="triangle">
            <a:avLst>
              <a:gd name="adj" fmla="val 56671"/>
            </a:avLst>
          </a:prstGeom>
          <a:solidFill>
            <a:srgbClr val="005DA2">
              <a:alpha val="6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英尼克  logo VI设计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43205" y="231140"/>
            <a:ext cx="1325245" cy="775335"/>
          </a:xfrm>
          <a:prstGeom prst="rect">
            <a:avLst/>
          </a:prstGeom>
        </p:spPr>
      </p:pic>
      <p:pic>
        <p:nvPicPr>
          <p:cNvPr id="3" name="图片 2" descr="全家福20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61310" y="1555115"/>
            <a:ext cx="5324475" cy="1772920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5" name="TextBox 27"/>
          <p:cNvSpPr txBox="1"/>
          <p:nvPr/>
        </p:nvSpPr>
        <p:spPr>
          <a:xfrm>
            <a:off x="3435060" y="4581505"/>
            <a:ext cx="1226185" cy="2603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sz="1100" dirty="0" smtClean="0">
                <a:solidFill>
                  <a:srgbClr val="3E2D2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0755-32904699</a:t>
            </a:r>
            <a:endParaRPr lang="en-US" sz="1100" dirty="0">
              <a:solidFill>
                <a:srgbClr val="3E2D2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27"/>
          <p:cNvSpPr txBox="1"/>
          <p:nvPr/>
        </p:nvSpPr>
        <p:spPr>
          <a:xfrm>
            <a:off x="3435060" y="4852650"/>
            <a:ext cx="2697480" cy="2603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100" dirty="0">
                <a:solidFill>
                  <a:srgbClr val="3E2D2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深圳市宝安区石岩北环路华丰圳宝工业园</a:t>
            </a:r>
            <a:endParaRPr lang="zh-CN" altLang="en-US" sz="1100" dirty="0">
              <a:solidFill>
                <a:srgbClr val="3E2D2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26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8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26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1" dur="12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12" dur="12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3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6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p14:presetBounceEnd="3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20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2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.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 prLst="gradientSize: 0.1">
                                          <p:cBhvr>
                                            <p:cTn id="2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8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 tmFilter="0,0; .5, 1; 1, 1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549"/>
                                </p:stCondLst>
                                <p:childTnLst>
                                  <p:par>
                                    <p:cTn id="36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549"/>
                                </p:stCondLst>
                                <p:childTnLst>
                                  <p:par>
                                    <p:cTn id="42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3549"/>
                                </p:stCondLst>
                                <p:childTnLst>
                                  <p:par>
                                    <p:cTn id="48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4549"/>
                                </p:stCondLst>
                                <p:childTnLst>
                                  <p:par>
                                    <p:cTn id="54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5549"/>
                                </p:stCondLst>
                                <p:childTnLst>
                                  <p:par>
                                    <p:cTn id="60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25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049"/>
                                </p:stCondLst>
                                <p:childTnLst>
                                  <p:par>
                                    <p:cTn id="67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25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8" dur="2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6549"/>
                                </p:stCondLst>
                                <p:childTnLst>
                                  <p:par>
                                    <p:cTn id="80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2" dur="2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2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2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2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/>
          <p:bldP spid="27" grpId="0"/>
          <p:bldP spid="28" grpId="0"/>
          <p:bldP spid="31" grpId="0" bldLvl="0" animBg="1"/>
          <p:bldP spid="32" grpId="0" bldLvl="0" animBg="1"/>
          <p:bldP spid="33" grpId="0" animBg="1"/>
          <p:bldP spid="34" grpId="0" animBg="1"/>
          <p:bldP spid="35" grpId="0" animBg="1"/>
          <p:bldP spid="36" grpId="0" bldLvl="0" animBg="1"/>
          <p:bldP spid="37" grpId="0" bldLvl="0" animBg="1"/>
          <p:bldP spid="38" grpId="0" bldLvl="0" animBg="1"/>
          <p:bldP spid="5" grpId="0"/>
          <p:bldP spid="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2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.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 prLst="gradientSize: 0.1">
                                          <p:cBhvr>
                                            <p:cTn id="2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8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 tmFilter="0,0; .5, 1; 1, 1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549"/>
                                </p:stCondLst>
                                <p:childTnLst>
                                  <p:par>
                                    <p:cTn id="36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549"/>
                                </p:stCondLst>
                                <p:childTnLst>
                                  <p:par>
                                    <p:cTn id="42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3549"/>
                                </p:stCondLst>
                                <p:childTnLst>
                                  <p:par>
                                    <p:cTn id="48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4549"/>
                                </p:stCondLst>
                                <p:childTnLst>
                                  <p:par>
                                    <p:cTn id="54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5549"/>
                                </p:stCondLst>
                                <p:childTnLst>
                                  <p:par>
                                    <p:cTn id="60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25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049"/>
                                </p:stCondLst>
                                <p:childTnLst>
                                  <p:par>
                                    <p:cTn id="67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25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8" dur="2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6549"/>
                                </p:stCondLst>
                                <p:childTnLst>
                                  <p:par>
                                    <p:cTn id="80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2" dur="2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2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2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2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/>
          <p:bldP spid="27" grpId="0"/>
          <p:bldP spid="28" grpId="0"/>
          <p:bldP spid="31" grpId="0" bldLvl="0" animBg="1"/>
          <p:bldP spid="32" grpId="0" bldLvl="0" animBg="1"/>
          <p:bldP spid="33" grpId="0" animBg="1"/>
          <p:bldP spid="34" grpId="0" animBg="1"/>
          <p:bldP spid="35" grpId="0" animBg="1"/>
          <p:bldP spid="36" grpId="0" bldLvl="0" animBg="1"/>
          <p:bldP spid="37" grpId="0" bldLvl="0" animBg="1"/>
          <p:bldP spid="38" grpId="0" bldLvl="0" animBg="1"/>
          <p:bldP spid="5" grpId="0"/>
          <p:bldP spid="6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C:\Users\lianxiang\Desktop\030121.png030121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283528" y="1463675"/>
            <a:ext cx="8502650" cy="2577465"/>
          </a:xfrm>
          <a:prstGeom prst="rect">
            <a:avLst/>
          </a:prstGeom>
        </p:spPr>
      </p:pic>
      <p:sp>
        <p:nvSpPr>
          <p:cNvPr id="4" name="PA_文本框 27"/>
          <p:cNvSpPr txBox="1"/>
          <p:nvPr>
            <p:custDataLst>
              <p:tags r:id="rId2"/>
            </p:custDataLst>
          </p:nvPr>
        </p:nvSpPr>
        <p:spPr>
          <a:xfrm>
            <a:off x="224155" y="1002665"/>
            <a:ext cx="3032125" cy="264160"/>
          </a:xfrm>
          <a:prstGeom prst="rect">
            <a:avLst/>
          </a:prstGeom>
          <a:noFill/>
        </p:spPr>
        <p:txBody>
          <a:bodyPr wrap="none">
            <a:normAutofit fontScale="80000" lnSpcReduction="20000"/>
          </a:bodyPr>
          <a:lstStyle/>
          <a:p>
            <a:pPr algn="l"/>
            <a:r>
              <a:rPr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Product Parameter</a:t>
            </a:r>
            <a:endParaRPr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PA_文本框 27"/>
          <p:cNvSpPr txBox="1"/>
          <p:nvPr>
            <p:custDataLst>
              <p:tags r:id="rId3"/>
            </p:custDataLst>
          </p:nvPr>
        </p:nvSpPr>
        <p:spPr>
          <a:xfrm>
            <a:off x="222885" y="4260850"/>
            <a:ext cx="3032125" cy="264160"/>
          </a:xfrm>
          <a:prstGeom prst="rect">
            <a:avLst/>
          </a:prstGeom>
          <a:noFill/>
        </p:spPr>
        <p:txBody>
          <a:bodyPr wrap="none">
            <a:normAutofit fontScale="80000" lnSpcReduction="20000"/>
          </a:bodyPr>
          <a:lstStyle/>
          <a:p>
            <a:pPr algn="l"/>
            <a:r>
              <a:rPr b="1" dirty="0">
                <a:solidFill>
                  <a:srgbClr val="015D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*机器安装尺寸：建议机器安装时在其左、右和后方各预留10CM空间，方便安装维护。</a:t>
            </a:r>
            <a:endParaRPr b="1" dirty="0">
              <a:solidFill>
                <a:srgbClr val="015D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26" name="Title 1"/>
          <p:cNvSpPr txBox="1"/>
          <p:nvPr/>
        </p:nvSpPr>
        <p:spPr>
          <a:xfrm>
            <a:off x="283845" y="622935"/>
            <a:ext cx="4002147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sz="1800" b="1" dirty="0">
                <a:solidFill>
                  <a:srgbClr val="015D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产品参数</a:t>
            </a:r>
            <a:endParaRPr sz="1800" b="1" dirty="0">
              <a:solidFill>
                <a:srgbClr val="015D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_文本框 27"/>
          <p:cNvSpPr txBox="1"/>
          <p:nvPr>
            <p:custDataLst>
              <p:tags r:id="rId1"/>
            </p:custDataLst>
          </p:nvPr>
        </p:nvSpPr>
        <p:spPr>
          <a:xfrm>
            <a:off x="4439920" y="1191260"/>
            <a:ext cx="3032125" cy="264160"/>
          </a:xfrm>
          <a:prstGeom prst="rect">
            <a:avLst/>
          </a:prstGeom>
          <a:noFill/>
        </p:spPr>
        <p:txBody>
          <a:bodyPr wrap="none">
            <a:normAutofit fontScale="87500" lnSpcReduction="10000"/>
          </a:bodyPr>
          <a:lstStyle/>
          <a:p>
            <a:pPr algn="l"/>
            <a:r>
              <a:rPr lang="zh-CN" altLang="en-US" sz="1400" b="1" dirty="0">
                <a:solidFill>
                  <a:schemeClr val="accent1"/>
                </a:solidFill>
              </a:rPr>
              <a:t>即热型直饮机（金鼎04开水器）产品参数：</a:t>
            </a:r>
            <a:endParaRPr lang="zh-CN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15" name="PA_文本框 28"/>
          <p:cNvSpPr txBox="1"/>
          <p:nvPr>
            <p:custDataLst>
              <p:tags r:id="rId2"/>
            </p:custDataLst>
          </p:nvPr>
        </p:nvSpPr>
        <p:spPr>
          <a:xfrm>
            <a:off x="4439920" y="1494155"/>
            <a:ext cx="3032125" cy="25273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sz="1200" dirty="0">
                <a:solidFill>
                  <a:srgbClr val="000000"/>
                </a:solidFill>
              </a:rPr>
              <a:t>型号</a:t>
            </a:r>
            <a:r>
              <a:rPr lang="zh-CN" sz="1200" dirty="0">
                <a:solidFill>
                  <a:srgbClr val="000000"/>
                </a:solidFill>
              </a:rPr>
              <a:t>：KX-12-RO800</a:t>
            </a:r>
            <a:endParaRPr lang="zh-CN" sz="1200" dirty="0">
              <a:solidFill>
                <a:srgbClr val="000000"/>
              </a:solidFill>
            </a:endParaRPr>
          </a:p>
        </p:txBody>
      </p:sp>
      <p:pic>
        <p:nvPicPr>
          <p:cNvPr id="20" name="图片 19" descr="E:\01ABCD\01工作任务\03-16photo\已修图\开水器\1.png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773238" y="702310"/>
            <a:ext cx="1752600" cy="3568700"/>
          </a:xfrm>
          <a:prstGeom prst="rect">
            <a:avLst/>
          </a:prstGeom>
        </p:spPr>
      </p:pic>
      <p:sp>
        <p:nvSpPr>
          <p:cNvPr id="21" name="PA_文本框 28"/>
          <p:cNvSpPr txBox="1"/>
          <p:nvPr>
            <p:custDataLst>
              <p:tags r:id="rId4"/>
            </p:custDataLst>
          </p:nvPr>
        </p:nvSpPr>
        <p:spPr>
          <a:xfrm>
            <a:off x="4439920" y="1746885"/>
            <a:ext cx="3032125" cy="25273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sz="1200" dirty="0">
                <a:solidFill>
                  <a:srgbClr val="000000"/>
                </a:solidFill>
              </a:rPr>
              <a:t>电压：</a:t>
            </a:r>
            <a:r>
              <a:rPr lang="zh-CN" sz="1200" dirty="0">
                <a:solidFill>
                  <a:srgbClr val="000000"/>
                </a:solidFill>
              </a:rPr>
              <a:t>380v</a:t>
            </a:r>
            <a:endParaRPr lang="zh-CN" sz="1200" dirty="0">
              <a:solidFill>
                <a:srgbClr val="000000"/>
              </a:solidFill>
            </a:endParaRPr>
          </a:p>
        </p:txBody>
      </p:sp>
      <p:sp>
        <p:nvSpPr>
          <p:cNvPr id="22" name="PA_文本框 28"/>
          <p:cNvSpPr txBox="1"/>
          <p:nvPr>
            <p:custDataLst>
              <p:tags r:id="rId5"/>
            </p:custDataLst>
          </p:nvPr>
        </p:nvSpPr>
        <p:spPr>
          <a:xfrm>
            <a:off x="4439920" y="2252345"/>
            <a:ext cx="3032125" cy="25273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sz="1200" dirty="0">
                <a:solidFill>
                  <a:srgbClr val="000000"/>
                </a:solidFill>
              </a:rPr>
              <a:t>热胆容量：</a:t>
            </a:r>
            <a:r>
              <a:rPr lang="zh-CN" sz="1200" dirty="0">
                <a:solidFill>
                  <a:srgbClr val="000000"/>
                </a:solidFill>
              </a:rPr>
              <a:t>5</a:t>
            </a:r>
            <a:r>
              <a:rPr lang="zh-CN" sz="1200" dirty="0" smtClean="0">
                <a:solidFill>
                  <a:srgbClr val="000000"/>
                </a:solidFill>
              </a:rPr>
              <a:t>-</a:t>
            </a:r>
            <a:r>
              <a:rPr lang="en-US" altLang="zh-CN" sz="1200" dirty="0" smtClean="0">
                <a:solidFill>
                  <a:srgbClr val="000000"/>
                </a:solidFill>
              </a:rPr>
              <a:t>9</a:t>
            </a:r>
            <a:r>
              <a:rPr lang="zh-CN" sz="1200" dirty="0" smtClean="0">
                <a:solidFill>
                  <a:srgbClr val="000000"/>
                </a:solidFill>
              </a:rPr>
              <a:t>升</a:t>
            </a:r>
            <a:r>
              <a:rPr lang="zh-CN" sz="1200" dirty="0">
                <a:solidFill>
                  <a:srgbClr val="000000"/>
                </a:solidFill>
              </a:rPr>
              <a:t>&lt;10升(热罐有效容积可按需调整)</a:t>
            </a:r>
            <a:endParaRPr lang="zh-CN" sz="1200" dirty="0">
              <a:solidFill>
                <a:srgbClr val="000000"/>
              </a:solidFill>
            </a:endParaRPr>
          </a:p>
        </p:txBody>
      </p:sp>
      <p:sp>
        <p:nvSpPr>
          <p:cNvPr id="23" name="PA_文本框 28"/>
          <p:cNvSpPr txBox="1"/>
          <p:nvPr>
            <p:custDataLst>
              <p:tags r:id="rId6"/>
            </p:custDataLst>
          </p:nvPr>
        </p:nvSpPr>
        <p:spPr>
          <a:xfrm>
            <a:off x="4439920" y="2505075"/>
            <a:ext cx="3032125" cy="25273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sz="1200" dirty="0">
                <a:solidFill>
                  <a:srgbClr val="000000"/>
                </a:solidFill>
              </a:rPr>
              <a:t>出水方式：</a:t>
            </a:r>
            <a:r>
              <a:rPr lang="zh-CN" sz="1200" dirty="0">
                <a:solidFill>
                  <a:srgbClr val="000000"/>
                </a:solidFill>
              </a:rPr>
              <a:t> 一开一温</a:t>
            </a:r>
            <a:endParaRPr lang="zh-CN" sz="1200" dirty="0">
              <a:solidFill>
                <a:srgbClr val="000000"/>
              </a:solidFill>
            </a:endParaRPr>
          </a:p>
        </p:txBody>
      </p:sp>
      <p:sp>
        <p:nvSpPr>
          <p:cNvPr id="24" name="PA_文本框 28"/>
          <p:cNvSpPr txBox="1"/>
          <p:nvPr>
            <p:custDataLst>
              <p:tags r:id="rId7"/>
            </p:custDataLst>
          </p:nvPr>
        </p:nvSpPr>
        <p:spPr>
          <a:xfrm>
            <a:off x="4439920" y="2757805"/>
            <a:ext cx="3032125" cy="25273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sz="1200" dirty="0">
                <a:solidFill>
                  <a:srgbClr val="000000"/>
                </a:solidFill>
              </a:rPr>
              <a:t>开水供水流量：</a:t>
            </a:r>
            <a:r>
              <a:rPr lang="zh-CN" sz="1200" dirty="0">
                <a:solidFill>
                  <a:srgbClr val="000000"/>
                </a:solidFill>
              </a:rPr>
              <a:t>：</a:t>
            </a:r>
            <a:r>
              <a:rPr lang="en-US" altLang="zh-CN" sz="1200" dirty="0">
                <a:solidFill>
                  <a:srgbClr val="000000"/>
                </a:solidFill>
              </a:rPr>
              <a:t>12</a:t>
            </a:r>
            <a:r>
              <a:rPr lang="zh-CN" sz="1200" dirty="0">
                <a:solidFill>
                  <a:srgbClr val="000000"/>
                </a:solidFill>
              </a:rPr>
              <a:t>0L/h </a:t>
            </a:r>
            <a:endParaRPr lang="zh-CN" sz="1200" dirty="0">
              <a:solidFill>
                <a:srgbClr val="000000"/>
              </a:solidFill>
            </a:endParaRPr>
          </a:p>
        </p:txBody>
      </p:sp>
      <p:sp>
        <p:nvSpPr>
          <p:cNvPr id="25" name="PA_文本框 28"/>
          <p:cNvSpPr txBox="1"/>
          <p:nvPr>
            <p:custDataLst>
              <p:tags r:id="rId8"/>
            </p:custDataLst>
          </p:nvPr>
        </p:nvSpPr>
        <p:spPr>
          <a:xfrm>
            <a:off x="4439920" y="2990215"/>
            <a:ext cx="3516456" cy="25273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sz="1200" dirty="0">
                <a:solidFill>
                  <a:srgbClr val="000000"/>
                </a:solidFill>
              </a:rPr>
              <a:t>反渗透过滤系统规格：800G(水温25℃时产水量120 L/h)</a:t>
            </a:r>
            <a:endParaRPr sz="1200" dirty="0">
              <a:solidFill>
                <a:srgbClr val="000000"/>
              </a:solidFill>
            </a:endParaRPr>
          </a:p>
        </p:txBody>
      </p:sp>
      <p:sp>
        <p:nvSpPr>
          <p:cNvPr id="26" name="PA_文本框 28"/>
          <p:cNvSpPr txBox="1"/>
          <p:nvPr>
            <p:custDataLst>
              <p:tags r:id="rId9"/>
            </p:custDataLst>
          </p:nvPr>
        </p:nvSpPr>
        <p:spPr>
          <a:xfrm>
            <a:off x="4439920" y="3242945"/>
            <a:ext cx="3588464" cy="25273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sz="1200" dirty="0">
                <a:solidFill>
                  <a:srgbClr val="000000"/>
                </a:solidFill>
              </a:rPr>
              <a:t>热罐和电热管材质：热罐材质不锈钢SUS304/电热管材质316L</a:t>
            </a:r>
            <a:endParaRPr sz="1200" dirty="0">
              <a:solidFill>
                <a:srgbClr val="000000"/>
              </a:solidFill>
            </a:endParaRPr>
          </a:p>
        </p:txBody>
      </p:sp>
      <p:sp>
        <p:nvSpPr>
          <p:cNvPr id="28" name="PA_文本框 28"/>
          <p:cNvSpPr txBox="1"/>
          <p:nvPr>
            <p:custDataLst>
              <p:tags r:id="rId10"/>
            </p:custDataLst>
          </p:nvPr>
        </p:nvSpPr>
        <p:spPr>
          <a:xfrm>
            <a:off x="4439920" y="3495675"/>
            <a:ext cx="3032125" cy="25273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sz="1200" dirty="0">
                <a:solidFill>
                  <a:srgbClr val="000000"/>
                </a:solidFill>
              </a:rPr>
              <a:t>外形尺寸：600*525*1854</a:t>
            </a:r>
            <a:endParaRPr sz="1200" dirty="0">
              <a:solidFill>
                <a:srgbClr val="000000"/>
              </a:solidFill>
            </a:endParaRPr>
          </a:p>
        </p:txBody>
      </p:sp>
      <p:sp>
        <p:nvSpPr>
          <p:cNvPr id="29" name="PA_文本框 28"/>
          <p:cNvSpPr txBox="1"/>
          <p:nvPr>
            <p:custDataLst>
              <p:tags r:id="rId11"/>
            </p:custDataLst>
          </p:nvPr>
        </p:nvSpPr>
        <p:spPr>
          <a:xfrm>
            <a:off x="4439920" y="3748405"/>
            <a:ext cx="3032125" cy="25273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sz="1200" dirty="0">
                <a:solidFill>
                  <a:srgbClr val="000000"/>
                </a:solidFill>
              </a:rPr>
              <a:t>适用水压：0.15-0.4MPa</a:t>
            </a:r>
            <a:endParaRPr sz="1200" dirty="0">
              <a:solidFill>
                <a:srgbClr val="000000"/>
              </a:solidFill>
            </a:endParaRPr>
          </a:p>
        </p:txBody>
      </p:sp>
      <p:sp>
        <p:nvSpPr>
          <p:cNvPr id="10" name="PA_文本框 28"/>
          <p:cNvSpPr txBox="1"/>
          <p:nvPr>
            <p:custDataLst>
              <p:tags r:id="rId12"/>
            </p:custDataLst>
          </p:nvPr>
        </p:nvSpPr>
        <p:spPr>
          <a:xfrm>
            <a:off x="4439920" y="1999615"/>
            <a:ext cx="3032125" cy="25273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lang="zh-CN" sz="1200" dirty="0">
                <a:solidFill>
                  <a:srgbClr val="000000"/>
                </a:solidFill>
              </a:rPr>
              <a:t>功率</a:t>
            </a:r>
            <a:r>
              <a:rPr sz="1200" dirty="0">
                <a:solidFill>
                  <a:srgbClr val="000000"/>
                </a:solidFill>
              </a:rPr>
              <a:t>：</a:t>
            </a:r>
            <a:r>
              <a:rPr lang="en-US" altLang="zh-CN" sz="1200" dirty="0">
                <a:solidFill>
                  <a:srgbClr val="000000"/>
                </a:solidFill>
              </a:rPr>
              <a:t>12kW</a:t>
            </a:r>
            <a:endParaRPr lang="en-US" altLang="zh-CN" sz="1200" dirty="0">
              <a:solidFill>
                <a:srgbClr val="000000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grpSp>
        <p:nvGrpSpPr>
          <p:cNvPr id="3" name="PA_库_组合 28"/>
          <p:cNvGrpSpPr/>
          <p:nvPr>
            <p:custDataLst>
              <p:tags r:id="rId1"/>
            </p:custDataLst>
          </p:nvPr>
        </p:nvGrpSpPr>
        <p:grpSpPr>
          <a:xfrm>
            <a:off x="201295" y="1138555"/>
            <a:ext cx="1612265" cy="1846580"/>
            <a:chOff x="3869067" y="1772816"/>
            <a:chExt cx="1901372" cy="2144485"/>
          </a:xfrm>
          <a:solidFill>
            <a:schemeClr val="accent1"/>
          </a:solidFill>
        </p:grpSpPr>
        <p:sp>
          <p:nvSpPr>
            <p:cNvPr id="4" name="Rectangle 18"/>
            <p:cNvSpPr/>
            <p:nvPr/>
          </p:nvSpPr>
          <p:spPr>
            <a:xfrm>
              <a:off x="3869067" y="1772816"/>
              <a:ext cx="1901372" cy="19013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  <p:sp>
          <p:nvSpPr>
            <p:cNvPr id="5" name="Freeform: Shape 19"/>
            <p:cNvSpPr/>
            <p:nvPr/>
          </p:nvSpPr>
          <p:spPr>
            <a:xfrm rot="10800000">
              <a:off x="3869067" y="3547187"/>
              <a:ext cx="1901372" cy="370114"/>
            </a:xfrm>
            <a:custGeom>
              <a:avLst/>
              <a:gdLst>
                <a:gd name="connsiteX0" fmla="*/ 1901372 w 1901372"/>
                <a:gd name="connsiteY0" fmla="*/ 370114 h 370114"/>
                <a:gd name="connsiteX1" fmla="*/ 0 w 1901372"/>
                <a:gd name="connsiteY1" fmla="*/ 370114 h 370114"/>
                <a:gd name="connsiteX2" fmla="*/ 0 w 1901372"/>
                <a:gd name="connsiteY2" fmla="*/ 239486 h 370114"/>
                <a:gd name="connsiteX3" fmla="*/ 639355 w 1901372"/>
                <a:gd name="connsiteY3" fmla="*/ 239486 h 370114"/>
                <a:gd name="connsiteX4" fmla="*/ 950686 w 1901372"/>
                <a:gd name="connsiteY4" fmla="*/ 0 h 370114"/>
                <a:gd name="connsiteX5" fmla="*/ 1262017 w 1901372"/>
                <a:gd name="connsiteY5" fmla="*/ 239486 h 370114"/>
                <a:gd name="connsiteX6" fmla="*/ 1901372 w 1901372"/>
                <a:gd name="connsiteY6" fmla="*/ 239486 h 37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1372" h="370114">
                  <a:moveTo>
                    <a:pt x="1901372" y="370114"/>
                  </a:moveTo>
                  <a:lnTo>
                    <a:pt x="0" y="370114"/>
                  </a:lnTo>
                  <a:lnTo>
                    <a:pt x="0" y="239486"/>
                  </a:lnTo>
                  <a:lnTo>
                    <a:pt x="639355" y="239486"/>
                  </a:lnTo>
                  <a:lnTo>
                    <a:pt x="950686" y="0"/>
                  </a:lnTo>
                  <a:lnTo>
                    <a:pt x="1262017" y="239486"/>
                  </a:lnTo>
                  <a:lnTo>
                    <a:pt x="1901372" y="2394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</p:grpSp>
      <p:grpSp>
        <p:nvGrpSpPr>
          <p:cNvPr id="6" name="PA_库_组合 27"/>
          <p:cNvGrpSpPr/>
          <p:nvPr>
            <p:custDataLst>
              <p:tags r:id="rId2"/>
            </p:custDataLst>
          </p:nvPr>
        </p:nvGrpSpPr>
        <p:grpSpPr>
          <a:xfrm>
            <a:off x="1996440" y="1125855"/>
            <a:ext cx="1612265" cy="1843405"/>
            <a:chOff x="1168053" y="1772816"/>
            <a:chExt cx="1901372" cy="2140857"/>
          </a:xfrm>
          <a:solidFill>
            <a:srgbClr val="005DA2"/>
          </a:solidFill>
        </p:grpSpPr>
        <p:sp>
          <p:nvSpPr>
            <p:cNvPr id="7" name="Rectangle 22"/>
            <p:cNvSpPr/>
            <p:nvPr/>
          </p:nvSpPr>
          <p:spPr>
            <a:xfrm>
              <a:off x="1168053" y="1772816"/>
              <a:ext cx="1901372" cy="19013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  <p:sp>
          <p:nvSpPr>
            <p:cNvPr id="8" name="Freeform: Shape 23"/>
            <p:cNvSpPr/>
            <p:nvPr/>
          </p:nvSpPr>
          <p:spPr>
            <a:xfrm rot="10800000">
              <a:off x="1168053" y="3543559"/>
              <a:ext cx="1901372" cy="370114"/>
            </a:xfrm>
            <a:custGeom>
              <a:avLst/>
              <a:gdLst>
                <a:gd name="connsiteX0" fmla="*/ 1901372 w 1901372"/>
                <a:gd name="connsiteY0" fmla="*/ 370114 h 370114"/>
                <a:gd name="connsiteX1" fmla="*/ 0 w 1901372"/>
                <a:gd name="connsiteY1" fmla="*/ 370114 h 370114"/>
                <a:gd name="connsiteX2" fmla="*/ 0 w 1901372"/>
                <a:gd name="connsiteY2" fmla="*/ 239486 h 370114"/>
                <a:gd name="connsiteX3" fmla="*/ 639355 w 1901372"/>
                <a:gd name="connsiteY3" fmla="*/ 239486 h 370114"/>
                <a:gd name="connsiteX4" fmla="*/ 950686 w 1901372"/>
                <a:gd name="connsiteY4" fmla="*/ 0 h 370114"/>
                <a:gd name="connsiteX5" fmla="*/ 1262017 w 1901372"/>
                <a:gd name="connsiteY5" fmla="*/ 239486 h 370114"/>
                <a:gd name="connsiteX6" fmla="*/ 1901372 w 1901372"/>
                <a:gd name="connsiteY6" fmla="*/ 239486 h 37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1372" h="370114">
                  <a:moveTo>
                    <a:pt x="1901372" y="370114"/>
                  </a:moveTo>
                  <a:lnTo>
                    <a:pt x="0" y="370114"/>
                  </a:lnTo>
                  <a:lnTo>
                    <a:pt x="0" y="239486"/>
                  </a:lnTo>
                  <a:lnTo>
                    <a:pt x="639355" y="239486"/>
                  </a:lnTo>
                  <a:lnTo>
                    <a:pt x="950686" y="0"/>
                  </a:lnTo>
                  <a:lnTo>
                    <a:pt x="1262017" y="239486"/>
                  </a:lnTo>
                  <a:lnTo>
                    <a:pt x="1901372" y="2394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</p:grpSp>
      <p:grpSp>
        <p:nvGrpSpPr>
          <p:cNvPr id="9" name="PA_库_组合 29"/>
          <p:cNvGrpSpPr/>
          <p:nvPr>
            <p:custDataLst>
              <p:tags r:id="rId3"/>
            </p:custDataLst>
          </p:nvPr>
        </p:nvGrpSpPr>
        <p:grpSpPr>
          <a:xfrm>
            <a:off x="3790950" y="1133475"/>
            <a:ext cx="1612265" cy="1843405"/>
            <a:chOff x="6570080" y="1772816"/>
            <a:chExt cx="1901373" cy="2140857"/>
          </a:xfrm>
          <a:solidFill>
            <a:schemeClr val="accent1"/>
          </a:solidFill>
        </p:grpSpPr>
        <p:sp>
          <p:nvSpPr>
            <p:cNvPr id="10" name="Rectangle 26"/>
            <p:cNvSpPr/>
            <p:nvPr/>
          </p:nvSpPr>
          <p:spPr>
            <a:xfrm>
              <a:off x="6570081" y="1772816"/>
              <a:ext cx="1901372" cy="19013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1" name="Freeform: Shape 27"/>
            <p:cNvSpPr/>
            <p:nvPr/>
          </p:nvSpPr>
          <p:spPr>
            <a:xfrm rot="10800000">
              <a:off x="6570080" y="3543559"/>
              <a:ext cx="1901372" cy="370114"/>
            </a:xfrm>
            <a:custGeom>
              <a:avLst/>
              <a:gdLst>
                <a:gd name="connsiteX0" fmla="*/ 1901372 w 1901372"/>
                <a:gd name="connsiteY0" fmla="*/ 370114 h 370114"/>
                <a:gd name="connsiteX1" fmla="*/ 0 w 1901372"/>
                <a:gd name="connsiteY1" fmla="*/ 370114 h 370114"/>
                <a:gd name="connsiteX2" fmla="*/ 0 w 1901372"/>
                <a:gd name="connsiteY2" fmla="*/ 239486 h 370114"/>
                <a:gd name="connsiteX3" fmla="*/ 639355 w 1901372"/>
                <a:gd name="connsiteY3" fmla="*/ 239486 h 370114"/>
                <a:gd name="connsiteX4" fmla="*/ 950686 w 1901372"/>
                <a:gd name="connsiteY4" fmla="*/ 0 h 370114"/>
                <a:gd name="connsiteX5" fmla="*/ 1262017 w 1901372"/>
                <a:gd name="connsiteY5" fmla="*/ 239486 h 370114"/>
                <a:gd name="connsiteX6" fmla="*/ 1901372 w 1901372"/>
                <a:gd name="connsiteY6" fmla="*/ 239486 h 37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1372" h="370114">
                  <a:moveTo>
                    <a:pt x="1901372" y="370114"/>
                  </a:moveTo>
                  <a:lnTo>
                    <a:pt x="0" y="370114"/>
                  </a:lnTo>
                  <a:lnTo>
                    <a:pt x="0" y="239486"/>
                  </a:lnTo>
                  <a:lnTo>
                    <a:pt x="639355" y="239486"/>
                  </a:lnTo>
                  <a:lnTo>
                    <a:pt x="950686" y="0"/>
                  </a:lnTo>
                  <a:lnTo>
                    <a:pt x="1262017" y="239486"/>
                  </a:lnTo>
                  <a:lnTo>
                    <a:pt x="1901372" y="2394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</p:grpSp>
      <p:grpSp>
        <p:nvGrpSpPr>
          <p:cNvPr id="12" name="PA_库_组合 30"/>
          <p:cNvGrpSpPr/>
          <p:nvPr>
            <p:custDataLst>
              <p:tags r:id="rId4"/>
            </p:custDataLst>
          </p:nvPr>
        </p:nvGrpSpPr>
        <p:grpSpPr>
          <a:xfrm>
            <a:off x="5559425" y="1146175"/>
            <a:ext cx="1612265" cy="1878330"/>
            <a:chOff x="9271092" y="1772816"/>
            <a:chExt cx="1901375" cy="2180771"/>
          </a:xfrm>
          <a:solidFill>
            <a:srgbClr val="005DA2"/>
          </a:solidFill>
        </p:grpSpPr>
        <p:sp>
          <p:nvSpPr>
            <p:cNvPr id="13" name="Rectangle 30"/>
            <p:cNvSpPr/>
            <p:nvPr/>
          </p:nvSpPr>
          <p:spPr>
            <a:xfrm>
              <a:off x="9271095" y="1772816"/>
              <a:ext cx="1901372" cy="19013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  <p:sp>
          <p:nvSpPr>
            <p:cNvPr id="14" name="Freeform: Shape 31"/>
            <p:cNvSpPr/>
            <p:nvPr/>
          </p:nvSpPr>
          <p:spPr>
            <a:xfrm rot="10800000">
              <a:off x="9271092" y="3583473"/>
              <a:ext cx="1901372" cy="370114"/>
            </a:xfrm>
            <a:custGeom>
              <a:avLst/>
              <a:gdLst>
                <a:gd name="connsiteX0" fmla="*/ 1901372 w 1901372"/>
                <a:gd name="connsiteY0" fmla="*/ 370114 h 370114"/>
                <a:gd name="connsiteX1" fmla="*/ 0 w 1901372"/>
                <a:gd name="connsiteY1" fmla="*/ 370114 h 370114"/>
                <a:gd name="connsiteX2" fmla="*/ 0 w 1901372"/>
                <a:gd name="connsiteY2" fmla="*/ 239486 h 370114"/>
                <a:gd name="connsiteX3" fmla="*/ 639355 w 1901372"/>
                <a:gd name="connsiteY3" fmla="*/ 239486 h 370114"/>
                <a:gd name="connsiteX4" fmla="*/ 950686 w 1901372"/>
                <a:gd name="connsiteY4" fmla="*/ 0 h 370114"/>
                <a:gd name="connsiteX5" fmla="*/ 1262017 w 1901372"/>
                <a:gd name="connsiteY5" fmla="*/ 239486 h 370114"/>
                <a:gd name="connsiteX6" fmla="*/ 1901372 w 1901372"/>
                <a:gd name="connsiteY6" fmla="*/ 239486 h 37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1372" h="370114">
                  <a:moveTo>
                    <a:pt x="1901372" y="370114"/>
                  </a:moveTo>
                  <a:lnTo>
                    <a:pt x="0" y="370114"/>
                  </a:lnTo>
                  <a:lnTo>
                    <a:pt x="0" y="239486"/>
                  </a:lnTo>
                  <a:lnTo>
                    <a:pt x="639355" y="239486"/>
                  </a:lnTo>
                  <a:lnTo>
                    <a:pt x="950686" y="0"/>
                  </a:lnTo>
                  <a:lnTo>
                    <a:pt x="1262017" y="239486"/>
                  </a:lnTo>
                  <a:lnTo>
                    <a:pt x="1901372" y="2394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</p:grpSp>
      <p:grpSp>
        <p:nvGrpSpPr>
          <p:cNvPr id="15" name="PA_库_组合 1"/>
          <p:cNvGrpSpPr/>
          <p:nvPr>
            <p:custDataLst>
              <p:tags r:id="rId5"/>
            </p:custDataLst>
          </p:nvPr>
        </p:nvGrpSpPr>
        <p:grpSpPr>
          <a:xfrm>
            <a:off x="1996389" y="3097317"/>
            <a:ext cx="1612265" cy="1255395"/>
            <a:chOff x="1311859" y="4191422"/>
            <a:chExt cx="1612265" cy="1255395"/>
          </a:xfrm>
        </p:grpSpPr>
        <p:sp>
          <p:nvSpPr>
            <p:cNvPr id="16" name="TextBox 33"/>
            <p:cNvSpPr txBox="1"/>
            <p:nvPr/>
          </p:nvSpPr>
          <p:spPr bwMode="auto">
            <a:xfrm>
              <a:off x="1580128" y="4191422"/>
              <a:ext cx="1077218" cy="1723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t" anchorCtr="0">
              <a:normAutofit fontScale="92500" lnSpcReduction="2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lvl="1" algn="ctr"/>
              <a:r>
                <a:rPr lang="zh-CN" altLang="en-US" sz="1400" b="1" dirty="0">
                  <a:solidFill>
                    <a:schemeClr val="accent1"/>
                  </a:solidFill>
                </a:rPr>
                <a:t>高效节能</a:t>
              </a:r>
              <a:r>
                <a:rPr lang="zh-CN" altLang="en-US" sz="1000" dirty="0">
                  <a:solidFill>
                    <a:schemeClr val="accent1"/>
                  </a:solidFill>
                </a:rPr>
                <a:t>(节电、节水)</a:t>
              </a:r>
              <a:endParaRPr lang="zh-CN" altLang="en-US" sz="1000" dirty="0">
                <a:solidFill>
                  <a:schemeClr val="accent1"/>
                </a:solidFill>
              </a:endParaRPr>
            </a:p>
          </p:txBody>
        </p:sp>
        <p:sp>
          <p:nvSpPr>
            <p:cNvPr id="17" name="Rectangle 38"/>
            <p:cNvSpPr/>
            <p:nvPr/>
          </p:nvSpPr>
          <p:spPr>
            <a:xfrm>
              <a:off x="1311859" y="4492412"/>
              <a:ext cx="1612265" cy="954405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          </a:t>
              </a:r>
              <a:r>
                <a:rPr lang="en-US" sz="800" dirty="0" err="1" smtClean="0">
                  <a:solidFill>
                    <a:schemeClr val="dk1">
                      <a:lumMod val="100000"/>
                    </a:schemeClr>
                  </a:solidFill>
                </a:rPr>
                <a:t>与储热式相比</a:t>
              </a:r>
              <a:r>
                <a:rPr lang="zh-CN" alt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，无</a:t>
              </a:r>
              <a:r>
                <a:rPr lang="en-US" sz="800" dirty="0" err="1" smtClean="0">
                  <a:solidFill>
                    <a:schemeClr val="dk1">
                      <a:lumMod val="100000"/>
                    </a:schemeClr>
                  </a:solidFill>
                </a:rPr>
                <a:t>水垢能耗、基本</a:t>
              </a:r>
              <a:r>
                <a:rPr lang="en-US" altLang="zh-CN" sz="800" dirty="0" err="1" smtClean="0">
                  <a:solidFill>
                    <a:schemeClr val="dk1">
                      <a:lumMod val="100000"/>
                    </a:schemeClr>
                  </a:solidFill>
                </a:rPr>
                <a:t>消除了</a:t>
              </a:r>
              <a:r>
                <a:rPr lang="en-US" sz="800" dirty="0" err="1" smtClean="0">
                  <a:solidFill>
                    <a:schemeClr val="dk1">
                      <a:lumMod val="100000"/>
                    </a:schemeClr>
                  </a:solidFill>
                </a:rPr>
                <a:t>保温能耗、汽化热能耗</a:t>
              </a:r>
              <a:r>
                <a:rPr lang="zh-CN" alt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，</a:t>
              </a:r>
              <a:endParaRPr lang="en-US" altLang="zh-CN" sz="800" dirty="0" smtClean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sz="800" b="1" dirty="0" smtClean="0">
                  <a:solidFill>
                    <a:schemeClr val="dk1">
                      <a:lumMod val="100000"/>
                    </a:schemeClr>
                  </a:solidFill>
                </a:rPr>
                <a:t>节电率</a:t>
              </a:r>
              <a:r>
                <a:rPr lang="en-US" sz="800" b="1" dirty="0" smtClean="0">
                  <a:solidFill>
                    <a:schemeClr val="dk1">
                      <a:lumMod val="100000"/>
                    </a:schemeClr>
                  </a:solidFill>
                </a:rPr>
                <a:t>高</a:t>
              </a:r>
              <a:r>
                <a:rPr sz="800" b="1" dirty="0" smtClean="0">
                  <a:solidFill>
                    <a:schemeClr val="dk1">
                      <a:lumMod val="100000"/>
                    </a:schemeClr>
                  </a:solidFill>
                </a:rPr>
                <a:t>达</a:t>
              </a:r>
              <a:r>
                <a:rPr sz="800" b="1" dirty="0">
                  <a:solidFill>
                    <a:schemeClr val="dk1">
                      <a:lumMod val="100000"/>
                    </a:schemeClr>
                  </a:solidFill>
                </a:rPr>
                <a:t>70</a:t>
              </a:r>
              <a:r>
                <a:rPr sz="800" b="1" dirty="0" smtClean="0">
                  <a:solidFill>
                    <a:schemeClr val="dk1">
                      <a:lumMod val="100000"/>
                    </a:schemeClr>
                  </a:solidFill>
                </a:rPr>
                <a:t>%</a:t>
              </a:r>
              <a:r>
                <a:rPr lang="en-US" sz="800" b="1" dirty="0" smtClean="0">
                  <a:solidFill>
                    <a:schemeClr val="dk1">
                      <a:lumMod val="100000"/>
                    </a:schemeClr>
                  </a:solidFill>
                </a:rPr>
                <a:t>以上</a:t>
              </a:r>
              <a:r>
                <a:rPr lang="zh-CN" alt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，</a:t>
              </a:r>
              <a:endParaRPr lang="en-US" altLang="zh-CN" sz="800" dirty="0" smtClean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sz="800" b="1" dirty="0" err="1" smtClean="0">
                  <a:solidFill>
                    <a:schemeClr val="dk1">
                      <a:lumMod val="100000"/>
                    </a:schemeClr>
                  </a:solidFill>
                </a:rPr>
                <a:t>且全天候节水</a:t>
              </a:r>
              <a:endParaRPr sz="800" b="1" dirty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sz="800" b="1" dirty="0">
                  <a:solidFill>
                    <a:schemeClr val="dk1">
                      <a:lumMod val="100000"/>
                    </a:schemeClr>
                  </a:solidFill>
                </a:rPr>
                <a:t>比同业节水50%</a:t>
              </a:r>
              <a:r>
                <a:rPr sz="800" b="1" dirty="0" smtClean="0">
                  <a:solidFill>
                    <a:schemeClr val="dk1">
                      <a:lumMod val="100000"/>
                    </a:schemeClr>
                  </a:solidFill>
                </a:rPr>
                <a:t>以上</a:t>
              </a:r>
              <a:r>
                <a:rPr lang="zh-CN" alt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；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</p:grpSp>
      <p:grpSp>
        <p:nvGrpSpPr>
          <p:cNvPr id="18" name="PA_库_组合 30"/>
          <p:cNvGrpSpPr/>
          <p:nvPr>
            <p:custDataLst>
              <p:tags r:id="rId6"/>
            </p:custDataLst>
          </p:nvPr>
        </p:nvGrpSpPr>
        <p:grpSpPr>
          <a:xfrm>
            <a:off x="7320915" y="1146175"/>
            <a:ext cx="1612265" cy="1878330"/>
            <a:chOff x="9271092" y="1772816"/>
            <a:chExt cx="1901375" cy="2180771"/>
          </a:xfrm>
          <a:solidFill>
            <a:srgbClr val="005DA2"/>
          </a:solidFill>
        </p:grpSpPr>
        <p:sp>
          <p:nvSpPr>
            <p:cNvPr id="19" name="Rectangle 30"/>
            <p:cNvSpPr/>
            <p:nvPr/>
          </p:nvSpPr>
          <p:spPr>
            <a:xfrm>
              <a:off x="9271095" y="1772816"/>
              <a:ext cx="1901372" cy="19013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  <p:sp>
          <p:nvSpPr>
            <p:cNvPr id="20" name="Freeform: Shape 31"/>
            <p:cNvSpPr/>
            <p:nvPr/>
          </p:nvSpPr>
          <p:spPr>
            <a:xfrm rot="10800000">
              <a:off x="9271092" y="3583473"/>
              <a:ext cx="1901372" cy="370114"/>
            </a:xfrm>
            <a:custGeom>
              <a:avLst/>
              <a:gdLst>
                <a:gd name="connsiteX0" fmla="*/ 1901372 w 1901372"/>
                <a:gd name="connsiteY0" fmla="*/ 370114 h 370114"/>
                <a:gd name="connsiteX1" fmla="*/ 0 w 1901372"/>
                <a:gd name="connsiteY1" fmla="*/ 370114 h 370114"/>
                <a:gd name="connsiteX2" fmla="*/ 0 w 1901372"/>
                <a:gd name="connsiteY2" fmla="*/ 239486 h 370114"/>
                <a:gd name="connsiteX3" fmla="*/ 639355 w 1901372"/>
                <a:gd name="connsiteY3" fmla="*/ 239486 h 370114"/>
                <a:gd name="connsiteX4" fmla="*/ 950686 w 1901372"/>
                <a:gd name="connsiteY4" fmla="*/ 0 h 370114"/>
                <a:gd name="connsiteX5" fmla="*/ 1262017 w 1901372"/>
                <a:gd name="connsiteY5" fmla="*/ 239486 h 370114"/>
                <a:gd name="connsiteX6" fmla="*/ 1901372 w 1901372"/>
                <a:gd name="connsiteY6" fmla="*/ 239486 h 37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1372" h="370114">
                  <a:moveTo>
                    <a:pt x="1901372" y="370114"/>
                  </a:moveTo>
                  <a:lnTo>
                    <a:pt x="0" y="370114"/>
                  </a:lnTo>
                  <a:lnTo>
                    <a:pt x="0" y="239486"/>
                  </a:lnTo>
                  <a:lnTo>
                    <a:pt x="639355" y="239486"/>
                  </a:lnTo>
                  <a:lnTo>
                    <a:pt x="950686" y="0"/>
                  </a:lnTo>
                  <a:lnTo>
                    <a:pt x="1262017" y="239486"/>
                  </a:lnTo>
                  <a:lnTo>
                    <a:pt x="1901372" y="2394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</p:grpSp>
      <p:pic>
        <p:nvPicPr>
          <p:cNvPr id="21" name="图片 20" descr="节能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424430" y="1486535"/>
            <a:ext cx="755650" cy="753110"/>
          </a:xfrm>
          <a:prstGeom prst="rect">
            <a:avLst/>
          </a:prstGeom>
        </p:spPr>
      </p:pic>
      <p:grpSp>
        <p:nvGrpSpPr>
          <p:cNvPr id="22" name="PA_库_组合 1"/>
          <p:cNvGrpSpPr/>
          <p:nvPr>
            <p:custDataLst>
              <p:tags r:id="rId8"/>
            </p:custDataLst>
          </p:nvPr>
        </p:nvGrpSpPr>
        <p:grpSpPr>
          <a:xfrm>
            <a:off x="201244" y="3099222"/>
            <a:ext cx="1612265" cy="1255395"/>
            <a:chOff x="1311859" y="4191422"/>
            <a:chExt cx="1612265" cy="1255395"/>
          </a:xfrm>
        </p:grpSpPr>
        <p:sp>
          <p:nvSpPr>
            <p:cNvPr id="23" name="TextBox 33"/>
            <p:cNvSpPr txBox="1"/>
            <p:nvPr/>
          </p:nvSpPr>
          <p:spPr bwMode="auto">
            <a:xfrm>
              <a:off x="1580128" y="4191422"/>
              <a:ext cx="1077218" cy="1723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t" anchorCtr="0">
              <a:normAutofit fontScale="87500" lnSpcReduction="1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lvl="1" algn="ctr"/>
              <a:r>
                <a:rPr lang="zh-CN" altLang="en-US" sz="1400" b="1" dirty="0">
                  <a:solidFill>
                    <a:schemeClr val="accent1"/>
                  </a:solidFill>
                </a:rPr>
                <a:t>健康</a:t>
              </a:r>
              <a:endParaRPr lang="zh-CN" altLang="en-US" sz="800" b="1" dirty="0">
                <a:solidFill>
                  <a:schemeClr val="accent1"/>
                </a:solidFill>
              </a:endParaRPr>
            </a:p>
          </p:txBody>
        </p:sp>
        <p:sp>
          <p:nvSpPr>
            <p:cNvPr id="24" name="Rectangle 38"/>
            <p:cNvSpPr/>
            <p:nvPr/>
          </p:nvSpPr>
          <p:spPr>
            <a:xfrm>
              <a:off x="1311859" y="4492412"/>
              <a:ext cx="1612265" cy="954405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l">
                <a:lnSpc>
                  <a:spcPct val="120000"/>
                </a:lnSpc>
                <a:defRPr/>
              </a:pPr>
              <a:r>
                <a:rPr sz="800" b="1" dirty="0">
                  <a:solidFill>
                    <a:schemeClr val="dk1">
                      <a:lumMod val="100000"/>
                    </a:schemeClr>
                  </a:solidFill>
                </a:rPr>
                <a:t>即制即饮</a:t>
              </a:r>
              <a:r>
                <a:rPr lang="zh-CN" sz="800" b="1" dirty="0">
                  <a:solidFill>
                    <a:schemeClr val="dk1">
                      <a:lumMod val="100000"/>
                    </a:schemeClr>
                  </a:solidFill>
                </a:rPr>
                <a:t>：</a:t>
              </a:r>
              <a:r>
                <a:rPr sz="800" dirty="0" err="1" smtClean="0">
                  <a:solidFill>
                    <a:schemeClr val="dk1">
                      <a:lumMod val="100000"/>
                    </a:schemeClr>
                  </a:solidFill>
                </a:rPr>
                <a:t>纯水即热</a:t>
              </a:r>
              <a:r>
                <a:rPr sz="800" dirty="0" err="1">
                  <a:solidFill>
                    <a:schemeClr val="dk1">
                      <a:lumMod val="100000"/>
                    </a:schemeClr>
                  </a:solidFill>
                </a:rPr>
                <a:t>，无阴阳水</a:t>
              </a: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/千滚水之忧，水质新鲜卫生、口感好；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l">
                <a:lnSpc>
                  <a:spcPct val="120000"/>
                </a:lnSpc>
                <a:defRPr/>
              </a:pPr>
              <a:r>
                <a:rPr sz="800" b="1" dirty="0">
                  <a:solidFill>
                    <a:schemeClr val="dk1">
                      <a:lumMod val="100000"/>
                    </a:schemeClr>
                  </a:solidFill>
                </a:rPr>
                <a:t>直流纯水</a:t>
              </a:r>
              <a:r>
                <a:rPr lang="zh-CN" sz="800" b="1" dirty="0">
                  <a:solidFill>
                    <a:schemeClr val="dk1">
                      <a:lumMod val="100000"/>
                    </a:schemeClr>
                  </a:solidFill>
                </a:rPr>
                <a:t>：</a:t>
              </a: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既无水垢,又无后置活性碳的碳粉、细菌和砷的"二次污染"；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l">
                <a:lnSpc>
                  <a:spcPct val="120000"/>
                </a:lnSpc>
                <a:defRPr/>
              </a:pPr>
              <a:r>
                <a:rPr sz="800" b="1" dirty="0" err="1">
                  <a:solidFill>
                    <a:schemeClr val="dk1">
                      <a:lumMod val="100000"/>
                    </a:schemeClr>
                  </a:solidFill>
                </a:rPr>
                <a:t>水质TDS</a:t>
              </a:r>
              <a:r>
                <a:rPr sz="800" b="1" dirty="0" err="1" smtClean="0">
                  <a:solidFill>
                    <a:schemeClr val="dk1">
                      <a:lumMod val="100000"/>
                    </a:schemeClr>
                  </a:solidFill>
                </a:rPr>
                <a:t>值显示</a:t>
              </a:r>
              <a:r>
                <a:rPr lang="en-US" sz="800" b="1" dirty="0" smtClean="0">
                  <a:solidFill>
                    <a:schemeClr val="dk1">
                      <a:lumMod val="100000"/>
                    </a:schemeClr>
                  </a:solidFill>
                </a:rPr>
                <a:t>。</a:t>
              </a:r>
              <a:endParaRPr sz="800" b="1" dirty="0">
                <a:solidFill>
                  <a:schemeClr val="dk1">
                    <a:lumMod val="100000"/>
                  </a:schemeClr>
                </a:solidFill>
              </a:endParaRPr>
            </a:p>
            <a:p>
              <a:pPr>
                <a:lnSpc>
                  <a:spcPct val="120000"/>
                </a:lnSpc>
                <a:defRPr/>
              </a:pPr>
              <a:r>
                <a:rPr lang="zh-CN" altLang="en-US" sz="800" b="1" dirty="0" smtClean="0">
                  <a:solidFill>
                    <a:schemeClr val="dk1">
                      <a:lumMod val="100000"/>
                    </a:schemeClr>
                  </a:solidFill>
                </a:rPr>
                <a:t>自动更新整机水质：</a:t>
              </a:r>
              <a:r>
                <a:rPr sz="800" dirty="0" smtClean="0">
                  <a:solidFill>
                    <a:schemeClr val="dk1">
                      <a:lumMod val="100000"/>
                    </a:schemeClr>
                  </a:solidFill>
                </a:rPr>
                <a:t>停机</a:t>
              </a: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48</a:t>
              </a:r>
              <a:r>
                <a:rPr sz="800" dirty="0" smtClean="0">
                  <a:solidFill>
                    <a:schemeClr val="dk1">
                      <a:lumMod val="100000"/>
                    </a:schemeClr>
                  </a:solidFill>
                </a:rPr>
                <a:t>小时</a:t>
              </a:r>
              <a:r>
                <a:rPr 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储水罐</a:t>
              </a:r>
              <a:r>
                <a:rPr sz="800" dirty="0" smtClean="0">
                  <a:solidFill>
                    <a:schemeClr val="dk1">
                      <a:lumMod val="100000"/>
                    </a:schemeClr>
                  </a:solidFill>
                </a:rPr>
                <a:t>能</a:t>
              </a:r>
              <a:r>
                <a:rPr lang="zh-CN" alt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自动更新水质</a:t>
              </a:r>
              <a:r>
                <a:rPr sz="800" dirty="0" smtClean="0">
                  <a:solidFill>
                    <a:schemeClr val="dk1">
                      <a:lumMod val="100000"/>
                    </a:schemeClr>
                  </a:solidFill>
                </a:rPr>
                <a:t>，</a:t>
              </a:r>
              <a:r>
                <a:rPr sz="800" dirty="0" err="1" smtClean="0">
                  <a:solidFill>
                    <a:schemeClr val="dk1">
                      <a:lumMod val="100000"/>
                    </a:schemeClr>
                  </a:solidFill>
                </a:rPr>
                <a:t>确保饮水健康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</p:grpSp>
      <p:grpSp>
        <p:nvGrpSpPr>
          <p:cNvPr id="25" name="PA_库_组合 1"/>
          <p:cNvGrpSpPr/>
          <p:nvPr>
            <p:custDataLst>
              <p:tags r:id="rId9"/>
            </p:custDataLst>
          </p:nvPr>
        </p:nvGrpSpPr>
        <p:grpSpPr>
          <a:xfrm>
            <a:off x="3789629" y="3099222"/>
            <a:ext cx="1612265" cy="1255395"/>
            <a:chOff x="1311859" y="4191422"/>
            <a:chExt cx="1612265" cy="1255395"/>
          </a:xfrm>
        </p:grpSpPr>
        <p:sp>
          <p:nvSpPr>
            <p:cNvPr id="26" name="TextBox 33"/>
            <p:cNvSpPr txBox="1"/>
            <p:nvPr/>
          </p:nvSpPr>
          <p:spPr bwMode="auto">
            <a:xfrm>
              <a:off x="1580128" y="4191422"/>
              <a:ext cx="1077218" cy="1723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t" anchorCtr="0">
              <a:normAutofit fontScale="87500" lnSpcReduction="1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lvl="1" algn="ctr"/>
              <a:r>
                <a:rPr lang="zh-CN" altLang="en-US" sz="1400" b="1" dirty="0">
                  <a:solidFill>
                    <a:schemeClr val="accent1"/>
                  </a:solidFill>
                </a:rPr>
                <a:t>快捷</a:t>
              </a:r>
              <a:endParaRPr lang="zh-CN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27" name="Rectangle 38"/>
            <p:cNvSpPr/>
            <p:nvPr/>
          </p:nvSpPr>
          <p:spPr>
            <a:xfrm>
              <a:off x="1311859" y="4492412"/>
              <a:ext cx="1612265" cy="954405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sz="800" b="1" dirty="0">
                  <a:solidFill>
                    <a:schemeClr val="dk1">
                      <a:lumMod val="100000"/>
                    </a:schemeClr>
                  </a:solidFill>
                </a:rPr>
                <a:t>随开随有，连续供应开水</a:t>
              </a: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，无等水之忧;同时可提供多种水温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</p:grpSp>
      <p:grpSp>
        <p:nvGrpSpPr>
          <p:cNvPr id="28" name="PA_库_组合 1"/>
          <p:cNvGrpSpPr/>
          <p:nvPr>
            <p:custDataLst>
              <p:tags r:id="rId10"/>
            </p:custDataLst>
          </p:nvPr>
        </p:nvGrpSpPr>
        <p:grpSpPr>
          <a:xfrm>
            <a:off x="5600649" y="3098587"/>
            <a:ext cx="1612265" cy="1255395"/>
            <a:chOff x="1311859" y="4191422"/>
            <a:chExt cx="1612265" cy="1255395"/>
          </a:xfrm>
        </p:grpSpPr>
        <p:sp>
          <p:nvSpPr>
            <p:cNvPr id="29" name="TextBox 33"/>
            <p:cNvSpPr txBox="1"/>
            <p:nvPr/>
          </p:nvSpPr>
          <p:spPr bwMode="auto">
            <a:xfrm>
              <a:off x="1580128" y="4191422"/>
              <a:ext cx="1077218" cy="1723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t" anchorCtr="0">
              <a:normAutofit fontScale="87500" lnSpcReduction="1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lvl="1" algn="ctr"/>
              <a:r>
                <a:rPr lang="zh-CN" altLang="en-US" sz="1400" b="1" dirty="0">
                  <a:solidFill>
                    <a:schemeClr val="accent1"/>
                  </a:solidFill>
                </a:rPr>
                <a:t>安全、可靠</a:t>
              </a:r>
              <a:endParaRPr lang="zh-CN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30" name="Rectangle 38"/>
            <p:cNvSpPr/>
            <p:nvPr/>
          </p:nvSpPr>
          <p:spPr>
            <a:xfrm>
              <a:off x="1311859" y="4492412"/>
              <a:ext cx="1612265" cy="954405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sz="800" b="1" dirty="0">
                  <a:solidFill>
                    <a:schemeClr val="dk1">
                      <a:lumMod val="100000"/>
                    </a:schemeClr>
                  </a:solidFill>
                </a:rPr>
                <a:t>五防</a:t>
              </a: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(</a:t>
              </a:r>
              <a:r>
                <a:rPr sz="800" dirty="0" err="1">
                  <a:solidFill>
                    <a:schemeClr val="dk1">
                      <a:lumMod val="100000"/>
                    </a:schemeClr>
                  </a:solidFill>
                </a:rPr>
                <a:t>防漏水、防缺水、防漏电、防过热、防干烧保护</a:t>
              </a:r>
              <a:r>
                <a:rPr sz="800" dirty="0" smtClean="0">
                  <a:solidFill>
                    <a:schemeClr val="dk1">
                      <a:lumMod val="100000"/>
                    </a:schemeClr>
                  </a:solidFill>
                </a:rPr>
                <a:t>)</a:t>
              </a:r>
              <a:r>
                <a:rPr 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,</a:t>
              </a:r>
              <a:r>
                <a:rPr lang="en-US" sz="800" dirty="0" err="1" smtClean="0">
                  <a:solidFill>
                    <a:schemeClr val="dk1">
                      <a:lumMod val="100000"/>
                    </a:schemeClr>
                  </a:solidFill>
                </a:rPr>
                <a:t>水停电停</a:t>
              </a:r>
              <a:r>
                <a:rPr 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;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sz="800" b="1" dirty="0">
                  <a:solidFill>
                    <a:schemeClr val="dk1">
                      <a:lumMod val="100000"/>
                    </a:schemeClr>
                  </a:solidFill>
                </a:rPr>
                <a:t>无压热胆</a:t>
              </a: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,双层保温，内层使用不燃材料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sz="800" b="1" dirty="0">
                  <a:solidFill>
                    <a:schemeClr val="dk1">
                      <a:lumMod val="100000"/>
                    </a:schemeClr>
                  </a:solidFill>
                </a:rPr>
                <a:t>全自动运行</a:t>
              </a: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,安全可靠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</p:grpSp>
      <p:grpSp>
        <p:nvGrpSpPr>
          <p:cNvPr id="31" name="PA_库_组合 1"/>
          <p:cNvGrpSpPr/>
          <p:nvPr>
            <p:custDataLst>
              <p:tags r:id="rId11"/>
            </p:custDataLst>
          </p:nvPr>
        </p:nvGrpSpPr>
        <p:grpSpPr>
          <a:xfrm>
            <a:off x="7320864" y="3099222"/>
            <a:ext cx="1612265" cy="1255395"/>
            <a:chOff x="1311859" y="4191422"/>
            <a:chExt cx="1612265" cy="1255395"/>
          </a:xfrm>
        </p:grpSpPr>
        <p:sp>
          <p:nvSpPr>
            <p:cNvPr id="32" name="TextBox 33"/>
            <p:cNvSpPr txBox="1"/>
            <p:nvPr/>
          </p:nvSpPr>
          <p:spPr bwMode="auto">
            <a:xfrm>
              <a:off x="1580128" y="4191422"/>
              <a:ext cx="1077218" cy="1723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t" anchorCtr="0">
              <a:normAutofit fontScale="87500" lnSpcReduction="1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lvl="1" algn="ctr"/>
              <a:r>
                <a:rPr lang="zh-CN" altLang="en-US" sz="1400" b="1" dirty="0">
                  <a:solidFill>
                    <a:schemeClr val="accent1"/>
                  </a:solidFill>
                </a:rPr>
                <a:t>外观时尚</a:t>
              </a:r>
              <a:endParaRPr lang="zh-CN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33" name="Rectangle 38"/>
            <p:cNvSpPr/>
            <p:nvPr/>
          </p:nvSpPr>
          <p:spPr>
            <a:xfrm>
              <a:off x="1311859" y="4492412"/>
              <a:ext cx="1612265" cy="954405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采用黑钛不锈钢、钢化玻璃、数码显示、触摸按键, 美式滚轮和支脚等现代、时尚元素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先进的模块化设计和数控生产设备制造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</p:grpSp>
      <p:pic>
        <p:nvPicPr>
          <p:cNvPr id="34" name="图片 33" descr="健康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31190" y="1489075"/>
            <a:ext cx="753110" cy="755650"/>
          </a:xfrm>
          <a:prstGeom prst="rect">
            <a:avLst/>
          </a:prstGeom>
        </p:spPr>
      </p:pic>
      <p:pic>
        <p:nvPicPr>
          <p:cNvPr id="35" name="图片 34" descr="快捷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218940" y="1486535"/>
            <a:ext cx="753110" cy="755650"/>
          </a:xfrm>
          <a:prstGeom prst="rect">
            <a:avLst/>
          </a:prstGeom>
        </p:spPr>
      </p:pic>
      <p:pic>
        <p:nvPicPr>
          <p:cNvPr id="36" name="图片 35" descr="可靠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028690" y="1491615"/>
            <a:ext cx="755650" cy="753110"/>
          </a:xfrm>
          <a:prstGeom prst="rect">
            <a:avLst/>
          </a:prstGeom>
        </p:spPr>
      </p:pic>
      <p:pic>
        <p:nvPicPr>
          <p:cNvPr id="37" name="图片 36" descr="时尚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750810" y="1491615"/>
            <a:ext cx="753110" cy="75311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500"/>
                            </p:stCondLst>
                            <p:childTnLst>
                              <p:par>
                                <p:cTn id="5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500"/>
                            </p:stCondLst>
                            <p:childTnLst>
                              <p:par>
                                <p:cTn id="5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000"/>
                            </p:stCondLst>
                            <p:childTnLst>
                              <p:par>
                                <p:cTn id="7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6500"/>
                            </p:stCondLst>
                            <p:childTnLst>
                              <p:par>
                                <p:cTn id="8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pic>
        <p:nvPicPr>
          <p:cNvPr id="13" name="图片 12" descr="1023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82575" y="1587500"/>
            <a:ext cx="8720455" cy="2601595"/>
          </a:xfrm>
          <a:prstGeom prst="rect">
            <a:avLst/>
          </a:prstGeom>
        </p:spPr>
      </p:pic>
      <p:sp>
        <p:nvSpPr>
          <p:cNvPr id="14" name="PA_文本框 27"/>
          <p:cNvSpPr txBox="1"/>
          <p:nvPr>
            <p:custDataLst>
              <p:tags r:id="rId2"/>
            </p:custDataLst>
          </p:nvPr>
        </p:nvSpPr>
        <p:spPr>
          <a:xfrm>
            <a:off x="224155" y="1002665"/>
            <a:ext cx="3032125" cy="264160"/>
          </a:xfrm>
          <a:prstGeom prst="rect">
            <a:avLst/>
          </a:prstGeom>
          <a:noFill/>
        </p:spPr>
        <p:txBody>
          <a:bodyPr wrap="none">
            <a:normAutofit fontScale="80000" lnSpcReduction="20000"/>
          </a:bodyPr>
          <a:lstStyle/>
          <a:p>
            <a:pPr algn="l"/>
            <a:r>
              <a:rPr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Product </a:t>
            </a:r>
            <a:r>
              <a:rPr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Parameter</a:t>
            </a:r>
            <a:r>
              <a:rPr lang="zh-CN" altLang="en-US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（大、小金鼎）</a:t>
            </a:r>
            <a:endParaRPr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PA_文本框 27"/>
          <p:cNvSpPr txBox="1"/>
          <p:nvPr>
            <p:custDataLst>
              <p:tags r:id="rId3"/>
            </p:custDataLst>
          </p:nvPr>
        </p:nvSpPr>
        <p:spPr>
          <a:xfrm>
            <a:off x="222885" y="4260850"/>
            <a:ext cx="3032125" cy="264160"/>
          </a:xfrm>
          <a:prstGeom prst="rect">
            <a:avLst/>
          </a:prstGeom>
          <a:noFill/>
        </p:spPr>
        <p:txBody>
          <a:bodyPr wrap="none">
            <a:normAutofit fontScale="80000" lnSpcReduction="20000"/>
          </a:bodyPr>
          <a:lstStyle/>
          <a:p>
            <a:pPr algn="l"/>
            <a:r>
              <a:rPr b="1" dirty="0">
                <a:solidFill>
                  <a:srgbClr val="015D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*机器安装尺寸：建议机器安装时在其左、右和后方各预留10CM空间，方便安装维护。</a:t>
            </a:r>
            <a:endParaRPr b="1" dirty="0">
              <a:solidFill>
                <a:srgbClr val="015D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itle 1"/>
          <p:cNvSpPr txBox="1"/>
          <p:nvPr/>
        </p:nvSpPr>
        <p:spPr>
          <a:xfrm>
            <a:off x="283845" y="622935"/>
            <a:ext cx="4002147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sz="1800" b="1" dirty="0">
                <a:solidFill>
                  <a:srgbClr val="015D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产品参数</a:t>
            </a:r>
            <a:endParaRPr sz="1800" b="1" dirty="0">
              <a:solidFill>
                <a:srgbClr val="015D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等腰三角形 22"/>
          <p:cNvSpPr/>
          <p:nvPr/>
        </p:nvSpPr>
        <p:spPr>
          <a:xfrm rot="5400000">
            <a:off x="-266627" y="1195241"/>
            <a:ext cx="2109560" cy="1576305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771409" y="2317799"/>
            <a:ext cx="20116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资质证书</a:t>
            </a:r>
            <a:endParaRPr lang="zh-CN" altLang="en-US" sz="3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等腰三角形 21"/>
          <p:cNvSpPr/>
          <p:nvPr/>
        </p:nvSpPr>
        <p:spPr>
          <a:xfrm rot="16200000" flipH="1">
            <a:off x="7788110" y="1991887"/>
            <a:ext cx="1552056" cy="1159727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等腰三角形 20"/>
          <p:cNvSpPr/>
          <p:nvPr/>
        </p:nvSpPr>
        <p:spPr>
          <a:xfrm rot="5400000">
            <a:off x="-327831" y="1745939"/>
            <a:ext cx="2593802" cy="1938140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5496" y="2162752"/>
            <a:ext cx="1254760" cy="12661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7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prism/>
      </p:transition>
    </mc:Choice>
    <mc:Fallback>
      <p:transition spd="slow" advClick="0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 tmFilter="0,0; .5, 1; 1, 1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149"/>
                                </p:stCondLst>
                                <p:childTnLst>
                                  <p:par>
                                    <p:cTn id="22" presetID="2" presetClass="entr" presetSubtype="2" fill="hold" grpId="0" nodeType="after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2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49"/>
                                </p:stCondLst>
                                <p:childTnLst>
                                  <p:par>
                                    <p:cTn id="27" presetID="2" presetClass="entr" presetSubtype="8" fill="hold" grpId="0" nodeType="after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2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3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bldLvl="0" animBg="1"/>
          <p:bldP spid="5" grpId="0"/>
          <p:bldP spid="22" grpId="0" bldLvl="0" animBg="1"/>
          <p:bldP spid="21" grpId="0" bldLvl="0" animBg="1"/>
          <p:bldP spid="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 tmFilter="0,0; .5, 1; 1, 1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149"/>
                                </p:stCondLst>
                                <p:childTnLst>
                                  <p:par>
                                    <p:cTn id="22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49"/>
                                </p:stCondLst>
                                <p:childTnLst>
                                  <p:par>
                                    <p:cTn id="2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bldLvl="0" animBg="1"/>
          <p:bldP spid="5" grpId="0"/>
          <p:bldP spid="22" grpId="0" bldLvl="0" animBg="1"/>
          <p:bldP spid="21" grpId="0" bldLvl="0" animBg="1"/>
          <p:bldP spid="4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节能和服务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214110" y="2824480"/>
            <a:ext cx="794385" cy="11264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>
              <a:rot lat="0" lon="0" rev="10800000"/>
            </a:lightRig>
          </a:scene3d>
        </p:spPr>
      </p:pic>
      <p:pic>
        <p:nvPicPr>
          <p:cNvPr id="8" name="内容占位符 7" descr="ip4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50430" y="2824480"/>
            <a:ext cx="794385" cy="112839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1" name="内容占位符 10" descr="ISO9001质量管理体系认证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157855" y="2819400"/>
            <a:ext cx="794385" cy="11290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图片 12" descr="检验报告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75125" y="2821940"/>
            <a:ext cx="794385" cy="11264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 descr="检验报告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92395" y="2824480"/>
            <a:ext cx="794385" cy="11264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 descr="节能产品认证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51380" y="2821940"/>
            <a:ext cx="784225" cy="11264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 descr="节能减排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95495" y="773430"/>
            <a:ext cx="1720215" cy="1299845"/>
          </a:xfrm>
          <a:prstGeom prst="rect">
            <a:avLst/>
          </a:prstGeom>
        </p:spPr>
      </p:pic>
      <p:pic>
        <p:nvPicPr>
          <p:cNvPr id="19" name="图片 18" descr="卫生批件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2820670" y="773430"/>
            <a:ext cx="1721485" cy="1299845"/>
          </a:xfrm>
          <a:prstGeom prst="rect">
            <a:avLst/>
          </a:prstGeom>
        </p:spPr>
      </p:pic>
      <p:pic>
        <p:nvPicPr>
          <p:cNvPr id="20" name="图片 19" descr="优质只招收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96645" y="2826385"/>
            <a:ext cx="796290" cy="11264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图片 23" descr="政府采购清单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523990" y="860425"/>
            <a:ext cx="793750" cy="11264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图片 24" descr="政府采购清单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flipH="1">
            <a:off x="7530465" y="860425"/>
            <a:ext cx="793750" cy="112649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>
              <a:rot lat="0" lon="0" rev="0"/>
            </a:lightRig>
          </a:scene3d>
        </p:spPr>
      </p:pic>
      <p:pic>
        <p:nvPicPr>
          <p:cNvPr id="18" name="图片 17" descr="生产许可证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22350" y="773430"/>
            <a:ext cx="1721485" cy="130048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22350" y="4096385"/>
            <a:ext cx="9448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优质制造商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85490" y="2185035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卫生批件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754880" y="2185035"/>
            <a:ext cx="14020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节能减排认证证书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69380" y="2185035"/>
            <a:ext cx="20116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节能政府产品政府采购清单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90725" y="4096385"/>
            <a:ext cx="10972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节能产品认证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11170" y="4096385"/>
            <a:ext cx="10972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质量认证证书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194300" y="4096385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检验报告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177030" y="4096385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检验报告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072505" y="4096385"/>
            <a:ext cx="10972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节能服务公司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389495" y="4096385"/>
            <a:ext cx="5003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IP44</a:t>
            </a:r>
            <a:endParaRPr lang="en-US" altLang="zh-CN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53770" y="2185035"/>
            <a:ext cx="18592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全国工业产品生产许可证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prism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500"/>
                            </p:stCondLst>
                            <p:childTnLst>
                              <p:par>
                                <p:cTn id="8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0"/>
                            </p:stCondLst>
                            <p:childTnLst>
                              <p:par>
                                <p:cTn id="9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1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7000"/>
                            </p:stCondLst>
                            <p:childTnLst>
                              <p:par>
                                <p:cTn id="15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7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9500"/>
                            </p:stCondLst>
                            <p:childTnLst>
                              <p:par>
                                <p:cTn id="17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1500"/>
                            </p:stCondLst>
                            <p:childTnLst>
                              <p:par>
                                <p:cTn id="19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2000"/>
                            </p:stCondLst>
                            <p:childTnLst>
                              <p:par>
                                <p:cTn id="19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4000"/>
                            </p:stCondLst>
                            <p:childTnLst>
                              <p:par>
                                <p:cTn id="2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4500"/>
                            </p:stCondLst>
                            <p:childTnLst>
                              <p:par>
                                <p:cTn id="22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6500"/>
                            </p:stCondLst>
                            <p:childTnLst>
                              <p:par>
                                <p:cTn id="2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27000"/>
                            </p:stCondLst>
                            <p:childTnLst>
                              <p:par>
                                <p:cTn id="24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29000"/>
                            </p:stCondLst>
                            <p:childTnLst>
                              <p:par>
                                <p:cTn id="2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9" grpId="0"/>
      <p:bldP spid="10" grpId="0"/>
      <p:bldP spid="21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等腰三角形 22"/>
          <p:cNvSpPr/>
          <p:nvPr/>
        </p:nvSpPr>
        <p:spPr>
          <a:xfrm rot="5400000">
            <a:off x="-266627" y="1195241"/>
            <a:ext cx="2109560" cy="1576305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274839" y="2249219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核心技术优势</a:t>
            </a:r>
            <a:endParaRPr lang="zh-CN" altLang="en-US" sz="3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等腰三角形 21"/>
          <p:cNvSpPr/>
          <p:nvPr/>
        </p:nvSpPr>
        <p:spPr>
          <a:xfrm rot="16200000" flipH="1">
            <a:off x="7788110" y="1991887"/>
            <a:ext cx="1552056" cy="1159727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等腰三角形 20"/>
          <p:cNvSpPr/>
          <p:nvPr/>
        </p:nvSpPr>
        <p:spPr>
          <a:xfrm rot="5400000">
            <a:off x="-327831" y="1745939"/>
            <a:ext cx="2593802" cy="1938140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5496" y="2162752"/>
            <a:ext cx="1254760" cy="12661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sz="7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35039" y="3037889"/>
            <a:ext cx="48056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400" dirty="0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英尼克即热型直饮机有完整的自主知识产权和四大核心技术</a:t>
            </a:r>
            <a:endParaRPr lang="zh-CN" altLang="en-US" sz="1400" dirty="0" smtClean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404860" y="4787265"/>
            <a:ext cx="331470" cy="245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endParaRPr lang="en-US" altLang="zh-CN" sz="1000" dirty="0" smtClean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prism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41" presetClass="entr" presetSubtype="0" fill="hold" grpId="2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5" grpId="0"/>
      <p:bldP spid="22" grpId="0" bldLvl="0" animBg="1"/>
      <p:bldP spid="21" grpId="0" bldLvl="0" animBg="1"/>
      <p:bldP spid="4" grpId="0"/>
      <p:bldP spid="2" grpId="0"/>
      <p:bldP spid="2" grpId="1"/>
      <p:bldP spid="2" grpId="2"/>
      <p:bldP spid="2" grpId="3"/>
      <p:bldP spid="2" grpId="4"/>
      <p:bldP spid="2" grpId="5"/>
      <p:bldP spid="2" grpId="6"/>
      <p:bldP spid="2" grpId="7"/>
      <p:bldP spid="2" grpId="8"/>
      <p:bldP spid="2" grpId="9"/>
      <p:bldP spid="2" grpId="10"/>
      <p:bldP spid="2" grpId="11"/>
      <p:bldP spid="2" grpId="12"/>
      <p:bldP spid="2" grpId="13"/>
      <p:bldP spid="2" grpId="14"/>
      <p:bldP spid="2" grpId="15"/>
      <p:bldP spid="2" grpId="16"/>
      <p:bldP spid="2" grpId="17"/>
      <p:bldP spid="2" grpId="18"/>
      <p:bldP spid="2" grpId="19"/>
      <p:bldP spid="2" grpId="2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5" y="200025"/>
            <a:ext cx="4002147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1.无后置碳</a:t>
            </a:r>
            <a:r>
              <a:rPr lang="en-US" altLang="zh-CN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Arial" panose="020B0604020202020204"/>
              </a:rPr>
              <a:t>“</a:t>
            </a:r>
            <a:r>
              <a:rPr lang="en-US" altLang="zh-CN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二次污染</a:t>
            </a:r>
            <a:r>
              <a:rPr lang="en-US" altLang="zh-CN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Arial" panose="020B0604020202020204"/>
              </a:rPr>
              <a:t>”</a:t>
            </a:r>
            <a:r>
              <a:rPr lang="en-US" altLang="zh-CN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直流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纯水技术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521710" y="1350645"/>
            <a:ext cx="4842036" cy="9612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3817620" y="1433830"/>
            <a:ext cx="3890010" cy="692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10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传统纯水机为解决纯水口感问题都在RO膜后配置</a:t>
            </a:r>
            <a:r>
              <a:rPr sz="10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后置碳</a:t>
            </a:r>
            <a:r>
              <a:rPr sz="10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直接导致产出的纯水</a:t>
            </a:r>
            <a:r>
              <a:rPr lang="en-US"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受到后置碳的</a:t>
            </a:r>
            <a:r>
              <a:rPr sz="10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“砷</a:t>
            </a:r>
            <a:r>
              <a:rPr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”、細菌和碳粉的"二次污染",对饮水健康不利;</a:t>
            </a:r>
            <a:endParaRPr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786130" y="3397250"/>
            <a:ext cx="4842510" cy="9601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986155" y="3388995"/>
            <a:ext cx="443039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auto">
              <a:lnSpc>
                <a:spcPct val="150000"/>
              </a:lnSpc>
            </a:pP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lnSpc>
                <a:spcPct val="15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英尼克即热式直饮机的纯水机采用前置高吸附技术,直接取消了后置碳，又保障了纯水的口感，</a:t>
            </a:r>
            <a:r>
              <a:rPr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在行业中率先解决了纯水受</a:t>
            </a:r>
            <a:r>
              <a:rPr 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后置碳</a:t>
            </a:r>
            <a:r>
              <a:rPr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二次污染"</a:t>
            </a:r>
            <a:r>
              <a:rPr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的难题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，确保用户饮水健康</a:t>
            </a:r>
            <a:r>
              <a:rPr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descr="一种直流纯水技术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55576" y="610129"/>
            <a:ext cx="1502709" cy="2007329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文本框 7"/>
          <p:cNvSpPr txBox="1"/>
          <p:nvPr/>
        </p:nvSpPr>
        <p:spPr>
          <a:xfrm>
            <a:off x="828675" y="2755900"/>
            <a:ext cx="1554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一种直流纯水机专利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99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899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bldLvl="0" animBg="1"/>
      <p:bldP spid="29" grpId="0"/>
      <p:bldP spid="31" grpId="0" bldLvl="0" animBg="1"/>
      <p:bldP spid="34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5" y="200025"/>
            <a:ext cx="2950845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、高效节能的新型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即热技术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79512" y="915566"/>
            <a:ext cx="4536504" cy="11521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8"/>
          <p:cNvSpPr txBox="1"/>
          <p:nvPr/>
        </p:nvSpPr>
        <p:spPr>
          <a:xfrm>
            <a:off x="251520" y="987574"/>
            <a:ext cx="415982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传统的商务</a:t>
            </a:r>
            <a:r>
              <a:rPr lang="en-US"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开水器</a:t>
            </a:r>
            <a:r>
              <a:rPr sz="10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（浮球式、沸腾式、步进式</a:t>
            </a:r>
            <a:r>
              <a:rPr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 </a:t>
            </a:r>
            <a:r>
              <a:rPr sz="10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采用自来水和大热罐，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属储热式</a:t>
            </a: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储水式</a:t>
            </a: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储热式在能耗上是个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en-US" sz="1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电老虎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",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普遍存在大量保温能耗、水垢能耗和汽化热能耗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储热式出水水质差</a:t>
            </a:r>
            <a:r>
              <a:rPr sz="10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,有水垢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,存在着阴阳水</a:t>
            </a:r>
            <a:r>
              <a:rPr lang="en-US"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千滾水</a:t>
            </a:r>
            <a:r>
              <a:rPr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endParaRPr lang="en-US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储热式不能连续供开水</a:t>
            </a:r>
            <a:r>
              <a:rPr sz="10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,供水效率低，用户体验差</a:t>
            </a:r>
            <a:r>
              <a:rPr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; </a:t>
            </a:r>
            <a:endParaRPr lang="en-US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endParaRPr lang="en-US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68275" y="2283718"/>
            <a:ext cx="4390390" cy="15121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251520" y="2355726"/>
            <a:ext cx="4240530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英尼克即热式直饮机采用</a:t>
            </a:r>
            <a:r>
              <a:rPr lang="zh-CN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新型</a:t>
            </a:r>
            <a:r>
              <a:rPr lang="en-US" altLang="zh-CN" sz="1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即热技术</a:t>
            </a:r>
            <a:r>
              <a:rPr lang="en-US" altLang="zh-CN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实现了高效节能</a:t>
            </a: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新型即热技术</a:t>
            </a: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100%采用纯水即热,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无水垢能耗、基本上无保温能耗</a:t>
            </a:r>
            <a:r>
              <a:rPr lang="en-US" altLang="zh-CN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同时</a:t>
            </a:r>
            <a:r>
              <a:rPr lang="en-US" altLang="zh-CN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它是临界沸腾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，并</a:t>
            </a:r>
            <a:r>
              <a:rPr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可以吸收汽化热能耗</a:t>
            </a:r>
            <a:r>
              <a:rPr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从而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消除</a:t>
            </a:r>
            <a:r>
              <a:rPr lang="en-US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汽化热能耗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新型即热技术不仅比</a:t>
            </a:r>
            <a:r>
              <a:rPr 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</a:t>
            </a:r>
            <a:r>
              <a:rPr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储热式</a:t>
            </a:r>
            <a:r>
              <a:rPr 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开水器节能率</a:t>
            </a:r>
            <a:r>
              <a:rPr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r>
              <a:rPr 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达</a:t>
            </a:r>
            <a:r>
              <a:rPr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50-70%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，而且结构简</a:t>
            </a:r>
            <a:endParaRPr lang="en-US" altLang="zh-CN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</a:t>
            </a:r>
            <a:r>
              <a:rPr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;  </a:t>
            </a:r>
            <a:endParaRPr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2)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新型即热技术通过对不同水温、流量的纯水实施</a:t>
            </a:r>
            <a:r>
              <a:rPr lang="zh-CN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精准即热</a:t>
            </a: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保证开水出水</a:t>
            </a:r>
            <a:endParaRPr lang="zh-CN" altLang="en-US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水温恒定</a:t>
            </a: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能随时供应新鲜、健康的纯水开水，</a:t>
            </a:r>
            <a:r>
              <a:rPr lang="zh-CN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随开随有</a:t>
            </a:r>
            <a:r>
              <a:rPr lang="en-US" altLang="zh-CN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连续供水</a:t>
            </a: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出水快</a:t>
            </a:r>
            <a:endParaRPr lang="en-US" altLang="zh-CN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捷，大大地改善了用户体验</a:t>
            </a: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提高了办公效率；</a:t>
            </a:r>
            <a:endParaRPr lang="zh-CN" altLang="en-US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3)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同时</a:t>
            </a:r>
            <a:r>
              <a:rPr lang="zh-CN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纯水即热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可以消除阴阳水和千滾水</a:t>
            </a: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保护饮水健康</a:t>
            </a: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;  </a:t>
            </a:r>
            <a:endParaRPr lang="zh-CN" altLang="en-US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92955" y="3118485"/>
            <a:ext cx="205676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一种即热式开水器专利证书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672580" y="3103245"/>
            <a:ext cx="2316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一种节能型纯水开水器专利证书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 descr="一种即热式开水器专利证书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211060" y="1274445"/>
            <a:ext cx="1329166" cy="1774813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 descr="即热式开水器专利证书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7930" y="1275715"/>
            <a:ext cx="1327150" cy="1773555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1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 bldLvl="0" animBg="1"/>
      <p:bldP spid="3" grpId="0"/>
      <p:bldP spid="31" grpId="0" bldLvl="0" animBg="1"/>
      <p:bldP spid="34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4" y="200025"/>
            <a:ext cx="5442307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、产水率稳定的全天候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节水技术</a:t>
            </a: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(获得美国发明专利)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70230" y="1474470"/>
            <a:ext cx="4389755" cy="7992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8"/>
          <p:cNvSpPr txBox="1"/>
          <p:nvPr/>
        </p:nvSpPr>
        <p:spPr>
          <a:xfrm>
            <a:off x="644525" y="1485265"/>
            <a:ext cx="4155440" cy="692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普通纯水机原水利用率低,且其标定的原水利用率仅适用于25℃;</a:t>
            </a:r>
            <a:r>
              <a:rPr sz="10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当原水水温下降时,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原水利用率便</a:t>
            </a:r>
            <a:r>
              <a:rPr lang="en-US"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随之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降低</a:t>
            </a: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</a:t>
            </a: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原水</a:t>
            </a:r>
            <a:r>
              <a:rPr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水温从</a:t>
            </a:r>
            <a:r>
              <a:rPr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25℃下降至8</a:t>
            </a:r>
            <a:r>
              <a:rPr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℃</a:t>
            </a: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</a:t>
            </a:r>
            <a:r>
              <a:rPr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产水量和</a:t>
            </a:r>
            <a:r>
              <a:rPr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原水利用率会下降</a:t>
            </a:r>
            <a:r>
              <a:rPr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50%以上，</a:t>
            </a:r>
            <a:r>
              <a:rPr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导致</a:t>
            </a: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水温降低时存在更</a:t>
            </a:r>
            <a:r>
              <a:rPr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费水</a:t>
            </a: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的困扰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570230" y="2777490"/>
            <a:ext cx="4390390" cy="7975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644525" y="2921000"/>
            <a:ext cx="424053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英尼克全天候节水技术能在水温5-38℃范围内，使原水回收率稳定保持在</a:t>
            </a:r>
            <a:r>
              <a:rPr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50%</a:t>
            </a: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以上,</a:t>
            </a:r>
            <a:r>
              <a:rPr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节水技术达到国际领先水平</a:t>
            </a:r>
            <a:r>
              <a:rPr 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,荣获美国发明专利</a:t>
            </a:r>
            <a:r>
              <a:rPr lang="zh-CN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462270" y="3612515"/>
            <a:ext cx="187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英尼克荣获美国发明专利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 descr="C:\Users\lianxiang\Desktop\专利\美国发明专利.jpg美国发明专利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5724128" y="1347615"/>
            <a:ext cx="1440160" cy="2034396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 bldLvl="0" animBg="1"/>
      <p:bldP spid="3" grpId="0"/>
      <p:bldP spid="31" grpId="0" bldLvl="0" animBg="1"/>
      <p:bldP spid="3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803547" y="2074966"/>
            <a:ext cx="2256285" cy="496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zh-CN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zh-CN" b="1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3486548" y="244624"/>
            <a:ext cx="894259" cy="489631"/>
            <a:chOff x="2215144" y="927951"/>
            <a:chExt cx="1244730" cy="897673"/>
          </a:xfrm>
        </p:grpSpPr>
        <p:sp>
          <p:nvSpPr>
            <p:cNvPr id="46" name="平行四边形 45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47" name="文本框 9"/>
            <p:cNvSpPr txBox="1"/>
            <p:nvPr/>
          </p:nvSpPr>
          <p:spPr>
            <a:xfrm>
              <a:off x="2393075" y="927951"/>
              <a:ext cx="1066799" cy="816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3486548" y="924238"/>
            <a:ext cx="894259" cy="504163"/>
            <a:chOff x="2215144" y="1952311"/>
            <a:chExt cx="1244730" cy="924318"/>
          </a:xfrm>
        </p:grpSpPr>
        <p:sp>
          <p:nvSpPr>
            <p:cNvPr id="49" name="平行四边形 48"/>
            <p:cNvSpPr/>
            <p:nvPr/>
          </p:nvSpPr>
          <p:spPr>
            <a:xfrm>
              <a:off x="2215144" y="2033848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50" name="文本框 10"/>
            <p:cNvSpPr txBox="1"/>
            <p:nvPr/>
          </p:nvSpPr>
          <p:spPr>
            <a:xfrm>
              <a:off x="2393075" y="1952311"/>
              <a:ext cx="1066799" cy="816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3486548" y="1626086"/>
            <a:ext cx="894259" cy="496081"/>
            <a:chOff x="2215144" y="3018134"/>
            <a:chExt cx="1244730" cy="909499"/>
          </a:xfrm>
        </p:grpSpPr>
        <p:sp>
          <p:nvSpPr>
            <p:cNvPr id="52" name="平行四边形 51"/>
            <p:cNvSpPr/>
            <p:nvPr/>
          </p:nvSpPr>
          <p:spPr>
            <a:xfrm>
              <a:off x="2215144" y="3084852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53" name="文本框 11"/>
            <p:cNvSpPr txBox="1"/>
            <p:nvPr/>
          </p:nvSpPr>
          <p:spPr>
            <a:xfrm>
              <a:off x="2393075" y="3018134"/>
              <a:ext cx="1066799" cy="8165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03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3486548" y="2308576"/>
            <a:ext cx="894259" cy="508134"/>
            <a:chOff x="2215144" y="4047039"/>
            <a:chExt cx="1244730" cy="931598"/>
          </a:xfrm>
        </p:grpSpPr>
        <p:sp>
          <p:nvSpPr>
            <p:cNvPr id="55" name="平行四边形 54"/>
            <p:cNvSpPr/>
            <p:nvPr/>
          </p:nvSpPr>
          <p:spPr>
            <a:xfrm>
              <a:off x="2215144" y="4135856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56" name="文本框 12"/>
            <p:cNvSpPr txBox="1"/>
            <p:nvPr/>
          </p:nvSpPr>
          <p:spPr>
            <a:xfrm>
              <a:off x="2393075" y="4047039"/>
              <a:ext cx="1066799" cy="816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04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4165801" y="257935"/>
            <a:ext cx="3857250" cy="459690"/>
            <a:chOff x="4315150" y="953426"/>
            <a:chExt cx="3857250" cy="540057"/>
          </a:xfrm>
        </p:grpSpPr>
        <p:sp>
          <p:nvSpPr>
            <p:cNvPr id="61" name="矩形 60"/>
            <p:cNvSpPr/>
            <p:nvPr/>
          </p:nvSpPr>
          <p:spPr>
            <a:xfrm>
              <a:off x="4567880" y="1035488"/>
              <a:ext cx="3331210" cy="405833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公 司 简 介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62" name="平行四边形 61"/>
            <p:cNvSpPr/>
            <p:nvPr/>
          </p:nvSpPr>
          <p:spPr>
            <a:xfrm>
              <a:off x="4315150" y="953426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4165600" y="951865"/>
            <a:ext cx="4062730" cy="459797"/>
            <a:chOff x="4315150" y="1647579"/>
            <a:chExt cx="3857250" cy="540057"/>
          </a:xfrm>
        </p:grpSpPr>
        <p:sp>
          <p:nvSpPr>
            <p:cNvPr id="64" name="矩形 63"/>
            <p:cNvSpPr/>
            <p:nvPr/>
          </p:nvSpPr>
          <p:spPr>
            <a:xfrm>
              <a:off x="4584656" y="1678022"/>
              <a:ext cx="2827147" cy="405738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产品简介</a:t>
              </a:r>
              <a:r>
                <a:rPr lang="zh-CN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（英姿</a:t>
              </a:r>
              <a:r>
                <a:rPr lang="en-US" altLang="zh-CN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22</a:t>
              </a:r>
              <a:r>
                <a:rPr lang="zh-CN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饮水台和金鼎04开水器）</a:t>
              </a:r>
              <a:endParaRPr lang="zh-CN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平行四边形 64"/>
            <p:cNvSpPr/>
            <p:nvPr/>
          </p:nvSpPr>
          <p:spPr>
            <a:xfrm>
              <a:off x="4315150" y="1647579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4165801" y="1646240"/>
            <a:ext cx="3907790" cy="459690"/>
            <a:chOff x="4315150" y="2341731"/>
            <a:chExt cx="3907790" cy="540057"/>
          </a:xfrm>
        </p:grpSpPr>
        <p:sp>
          <p:nvSpPr>
            <p:cNvPr id="67" name="矩形 66"/>
            <p:cNvSpPr/>
            <p:nvPr/>
          </p:nvSpPr>
          <p:spPr>
            <a:xfrm>
              <a:off x="4581215" y="2399174"/>
              <a:ext cx="3641725" cy="405833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资质证书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8" name="平行四边形 67"/>
            <p:cNvSpPr/>
            <p:nvPr/>
          </p:nvSpPr>
          <p:spPr>
            <a:xfrm>
              <a:off x="4315150" y="2341731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4165801" y="2340393"/>
            <a:ext cx="3857250" cy="459690"/>
            <a:chOff x="4315150" y="3035884"/>
            <a:chExt cx="3857250" cy="540057"/>
          </a:xfrm>
        </p:grpSpPr>
        <p:sp>
          <p:nvSpPr>
            <p:cNvPr id="70" name="矩形 69"/>
            <p:cNvSpPr/>
            <p:nvPr/>
          </p:nvSpPr>
          <p:spPr>
            <a:xfrm>
              <a:off x="4553910" y="3118692"/>
              <a:ext cx="3443605" cy="405833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核心技术优势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" name="平行四边形 70"/>
            <p:cNvSpPr/>
            <p:nvPr/>
          </p:nvSpPr>
          <p:spPr>
            <a:xfrm>
              <a:off x="4315150" y="3035884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1" name="等腰三角形 80"/>
          <p:cNvSpPr/>
          <p:nvPr/>
        </p:nvSpPr>
        <p:spPr>
          <a:xfrm>
            <a:off x="-94850" y="3328125"/>
            <a:ext cx="2593802" cy="1938140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等腰三角形 81"/>
          <p:cNvSpPr/>
          <p:nvPr/>
        </p:nvSpPr>
        <p:spPr>
          <a:xfrm>
            <a:off x="1011150" y="3774973"/>
            <a:ext cx="1955345" cy="1461073"/>
          </a:xfrm>
          <a:prstGeom prst="triangle">
            <a:avLst/>
          </a:prstGeom>
          <a:solidFill>
            <a:srgbClr val="005DA2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3469403" y="3032438"/>
            <a:ext cx="894259" cy="521970"/>
            <a:chOff x="2215144" y="1952311"/>
            <a:chExt cx="1244730" cy="956965"/>
          </a:xfrm>
        </p:grpSpPr>
        <p:sp>
          <p:nvSpPr>
            <p:cNvPr id="16" name="平行四边形 15"/>
            <p:cNvSpPr/>
            <p:nvPr/>
          </p:nvSpPr>
          <p:spPr>
            <a:xfrm>
              <a:off x="2215144" y="2033848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7" name="文本框 10"/>
            <p:cNvSpPr txBox="1"/>
            <p:nvPr/>
          </p:nvSpPr>
          <p:spPr>
            <a:xfrm>
              <a:off x="2393075" y="1952311"/>
              <a:ext cx="1066799" cy="956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05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469403" y="3734286"/>
            <a:ext cx="894259" cy="521970"/>
            <a:chOff x="2215144" y="3018134"/>
            <a:chExt cx="1244730" cy="956963"/>
          </a:xfrm>
        </p:grpSpPr>
        <p:sp>
          <p:nvSpPr>
            <p:cNvPr id="19" name="平行四边形 18"/>
            <p:cNvSpPr/>
            <p:nvPr/>
          </p:nvSpPr>
          <p:spPr>
            <a:xfrm>
              <a:off x="2215144" y="3084852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20" name="文本框 11"/>
            <p:cNvSpPr txBox="1"/>
            <p:nvPr/>
          </p:nvSpPr>
          <p:spPr>
            <a:xfrm>
              <a:off x="2393075" y="3018134"/>
              <a:ext cx="1066799" cy="95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06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3469403" y="4416776"/>
            <a:ext cx="894259" cy="521970"/>
            <a:chOff x="2215144" y="4047039"/>
            <a:chExt cx="1244730" cy="956965"/>
          </a:xfrm>
        </p:grpSpPr>
        <p:sp>
          <p:nvSpPr>
            <p:cNvPr id="22" name="平行四边形 21"/>
            <p:cNvSpPr/>
            <p:nvPr/>
          </p:nvSpPr>
          <p:spPr>
            <a:xfrm>
              <a:off x="2215144" y="4135856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23" name="文本框 12"/>
            <p:cNvSpPr txBox="1"/>
            <p:nvPr/>
          </p:nvSpPr>
          <p:spPr>
            <a:xfrm>
              <a:off x="2393075" y="4047039"/>
              <a:ext cx="1066799" cy="956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07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148656" y="3060288"/>
            <a:ext cx="3857250" cy="459690"/>
            <a:chOff x="4315150" y="1647579"/>
            <a:chExt cx="3857250" cy="540057"/>
          </a:xfrm>
        </p:grpSpPr>
        <p:sp>
          <p:nvSpPr>
            <p:cNvPr id="25" name="矩形 24"/>
            <p:cNvSpPr/>
            <p:nvPr/>
          </p:nvSpPr>
          <p:spPr>
            <a:xfrm>
              <a:off x="4482421" y="1730243"/>
              <a:ext cx="2827147" cy="405833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用户单位测试案例和合同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平行四边形 25"/>
            <p:cNvSpPr/>
            <p:nvPr/>
          </p:nvSpPr>
          <p:spPr>
            <a:xfrm>
              <a:off x="4315150" y="1647579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4148656" y="3754440"/>
            <a:ext cx="3857250" cy="459690"/>
            <a:chOff x="4315150" y="2341731"/>
            <a:chExt cx="3857250" cy="540057"/>
          </a:xfrm>
        </p:grpSpPr>
        <p:sp>
          <p:nvSpPr>
            <p:cNvPr id="28" name="矩形 27"/>
            <p:cNvSpPr/>
            <p:nvPr/>
          </p:nvSpPr>
          <p:spPr>
            <a:xfrm>
              <a:off x="4509460" y="2399174"/>
              <a:ext cx="3641725" cy="405833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富士康部分采购订单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平行四边形 28"/>
            <p:cNvSpPr/>
            <p:nvPr/>
          </p:nvSpPr>
          <p:spPr>
            <a:xfrm>
              <a:off x="4315150" y="2341731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148656" y="4448593"/>
            <a:ext cx="3857250" cy="459690"/>
            <a:chOff x="4315150" y="3035884"/>
            <a:chExt cx="3857250" cy="540057"/>
          </a:xfrm>
        </p:grpSpPr>
        <p:sp>
          <p:nvSpPr>
            <p:cNvPr id="31" name="矩形 30"/>
            <p:cNvSpPr/>
            <p:nvPr/>
          </p:nvSpPr>
          <p:spPr>
            <a:xfrm>
              <a:off x="4529780" y="3118692"/>
              <a:ext cx="3138170" cy="405833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其他用户单位资料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平行四边形 31"/>
            <p:cNvSpPr/>
            <p:nvPr/>
          </p:nvSpPr>
          <p:spPr>
            <a:xfrm>
              <a:off x="4315150" y="3035884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404860" y="4787265"/>
            <a:ext cx="257175" cy="245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 sz="1000" dirty="0" smtClean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flip dir="r"/>
      </p:transition>
    </mc:Choice>
    <mc:Fallback>
      <p:transition spd="slow" advClick="0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7" dur="500"/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7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6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6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 p14:presetBounceEnd="3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73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74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fill="hold" grpId="0" nodeType="withEffect" p14:presetBounceEnd="3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77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78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build="p"/>
          <p:bldP spid="81" grpId="0" bldLvl="0" animBg="1"/>
          <p:bldP spid="82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7" dur="500"/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7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6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6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build="p"/>
          <p:bldP spid="81" grpId="0" bldLvl="0" animBg="1"/>
          <p:bldP spid="82" grpId="0" bldLvl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5" y="200025"/>
            <a:ext cx="3832225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、高抗堵的脉冲型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纯水</a:t>
            </a:r>
            <a:r>
              <a:rPr lang="zh-CN" alt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机技术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68275" y="915566"/>
            <a:ext cx="4389755" cy="11030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8"/>
          <p:cNvSpPr txBox="1"/>
          <p:nvPr/>
        </p:nvSpPr>
        <p:spPr>
          <a:xfrm>
            <a:off x="255905" y="987574"/>
            <a:ext cx="415544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en-US"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纯水机</a:t>
            </a:r>
            <a:r>
              <a:rPr lang="en-US" altLang="zh-CN"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RO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膜易污堵、费水和滤芯寿命短的弱点制约了它在即热型商务机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上的推广、应用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英尼克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纯水机采用双循环脉冲冲洗</a:t>
            </a:r>
            <a:r>
              <a:rPr sz="10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双膜过滤和复合滤芯等技术</a:t>
            </a:r>
            <a:r>
              <a:rPr lang="en-US"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成功地解</a:t>
            </a: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决了这一难题</a:t>
            </a:r>
            <a:r>
              <a:rPr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英尼克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纯水机的</a:t>
            </a:r>
            <a:r>
              <a:rPr sz="10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sz="10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高抗堵、节水、长效</a:t>
            </a:r>
            <a:r>
              <a:rPr sz="10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的特点符合即热型商务直饮机对</a:t>
            </a: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纯水流量长期稳定和滤芯长寿命的工作要求</a:t>
            </a:r>
            <a:r>
              <a:rPr sz="10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从而使整机运行</a:t>
            </a:r>
            <a:r>
              <a:rPr lang="en-US"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可靠</a:t>
            </a: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'</a:t>
            </a:r>
            <a:endParaRPr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68275" y="2089785"/>
            <a:ext cx="4390390" cy="7969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242570" y="2448560"/>
            <a:ext cx="4240530" cy="1536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2)同时整机通过水质TDS值的显示，能对水质和换芯实施动态监视; 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68910" y="2937510"/>
            <a:ext cx="4389755" cy="7905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28"/>
          <p:cNvSpPr txBox="1"/>
          <p:nvPr/>
        </p:nvSpPr>
        <p:spPr>
          <a:xfrm>
            <a:off x="256540" y="3239135"/>
            <a:ext cx="415544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 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整机能自动更新水质</a:t>
            </a: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若停机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48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整机能自动更新水质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以确保用户</a:t>
            </a:r>
            <a:endParaRPr lang="en-US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饮水健康</a:t>
            </a: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endParaRPr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6781165" y="2233936"/>
            <a:ext cx="2011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一种反渗透净水处理中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浓缩水的循环利用控制方法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835525" y="2233936"/>
            <a:ext cx="2011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双循环反渗透装置及反渗透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处理方法发明专利证书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 descr="C:\Users\lianxiang\Desktop\项目与产品PPT\专利\双循环反渗透装置及反渗透处理方法发明专利证书.jpg双循环反渗透装置及反渗透处理方法发明专利证书"/>
          <p:cNvPicPr preferRelativeResize="0"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5159113" y="433736"/>
            <a:ext cx="1238409" cy="1656012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 descr="C:\Users\lianxiang\Desktop\项目与产品PPT\专利\一种反渗透净水处理中浓缩水的循环利用控制方法.jpg一种反渗透净水处理中浓缩水的循环利用控制方法"/>
          <p:cNvPicPr preferRelativeResize="0"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161661" y="433736"/>
            <a:ext cx="1238409" cy="1656012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 descr="C:\Users\lianxiang\Desktop\项目与产品PPT\专利\一种净水滤芯及净水器.jpg一种净水滤芯及净水器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219891" y="2745136"/>
            <a:ext cx="1239520" cy="1656184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文本框 17"/>
          <p:cNvSpPr txBox="1"/>
          <p:nvPr/>
        </p:nvSpPr>
        <p:spPr>
          <a:xfrm>
            <a:off x="5856605" y="4491996"/>
            <a:ext cx="20116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复合滤芯专利</a:t>
            </a:r>
            <a:endParaRPr lang="zh-CN" altLang="zh-CN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49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49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49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649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 bldLvl="0" animBg="1"/>
      <p:bldP spid="3" grpId="0"/>
      <p:bldP spid="31" grpId="0" bldLvl="0" animBg="1"/>
      <p:bldP spid="34" grpId="0"/>
      <p:bldP spid="4" grpId="0" bldLvl="0" animBg="1"/>
      <p:bldP spid="5" grpId="0"/>
      <p:bldP spid="12" grpId="0"/>
      <p:bldP spid="13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5" y="200025"/>
            <a:ext cx="3902710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、外观专利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79320" y="3451860"/>
            <a:ext cx="190436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饮水台外观设计专利证书</a:t>
            </a:r>
            <a:endParaRPr lang="en-US" altLang="zh-CN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686935" y="3431540"/>
            <a:ext cx="18592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开水器外观设计专利证书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 descr="C:\Users\lianxiang\Desktop\专利\开水器外观专利.jpg开水器外观专利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4867648" y="1394137"/>
            <a:ext cx="1328420" cy="1774190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 descr="C:\Users\lianxiang\Desktop\专利\饮水台外观专利.jpg饮水台外观专利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467928" y="1394460"/>
            <a:ext cx="1326515" cy="1772285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等腰三角形 22"/>
          <p:cNvSpPr/>
          <p:nvPr/>
        </p:nvSpPr>
        <p:spPr>
          <a:xfrm rot="5400000">
            <a:off x="-266627" y="1195241"/>
            <a:ext cx="2109560" cy="1576305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309004" y="2230169"/>
            <a:ext cx="521208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用户单位测试案例和合同</a:t>
            </a:r>
            <a:endParaRPr lang="zh-CN" altLang="en-US" sz="3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 sz="3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等腰三角形 21"/>
          <p:cNvSpPr/>
          <p:nvPr/>
        </p:nvSpPr>
        <p:spPr>
          <a:xfrm rot="16200000" flipH="1">
            <a:off x="7788110" y="1991887"/>
            <a:ext cx="1552056" cy="1159727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等腰三角形 20"/>
          <p:cNvSpPr/>
          <p:nvPr/>
        </p:nvSpPr>
        <p:spPr>
          <a:xfrm rot="5400000">
            <a:off x="-327831" y="1745939"/>
            <a:ext cx="2593802" cy="1938140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5496" y="2162752"/>
            <a:ext cx="1254760" cy="12661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  <a:endParaRPr lang="zh-CN" altLang="en-US" sz="7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404860" y="4787265"/>
            <a:ext cx="331470" cy="245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22</a:t>
            </a:r>
            <a:endParaRPr lang="en-US" altLang="zh-CN" sz="1000" dirty="0" smtClean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prism/>
      </p:transition>
    </mc:Choice>
    <mc:Fallback>
      <p:transition spd="slow" advClick="0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 tmFilter="0,0; .5, 1; 1, 1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2" presetID="2" presetClass="entr" presetSubtype="2" fill="hold" grpId="0" nodeType="after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2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7" presetID="2" presetClass="entr" presetSubtype="8" fill="hold" grpId="0" nodeType="after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2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3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bldLvl="0" animBg="1"/>
          <p:bldP spid="5" grpId="0"/>
          <p:bldP spid="22" grpId="0" bldLvl="0" animBg="1"/>
          <p:bldP spid="21" grpId="0" bldLvl="0" animBg="1"/>
          <p:bldP spid="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 tmFilter="0,0; .5, 1; 1, 1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2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bldLvl="0" animBg="1"/>
          <p:bldP spid="5" grpId="0"/>
          <p:bldP spid="22" grpId="0" bldLvl="0" animBg="1"/>
          <p:bldP spid="21" grpId="0" bldLvl="0" animBg="1"/>
          <p:bldP spid="4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42644" y="360045"/>
            <a:ext cx="5169515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KX—12—RO 800开水器节能测试案例</a:t>
            </a:r>
            <a:endParaRPr lang="en-US" altLang="zh-CN" sz="1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43608" y="3418205"/>
            <a:ext cx="3816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长沙通程麓山大酒店2014年测试报告</a:t>
            </a:r>
            <a:endParaRPr lang="en-US" altLang="zh-CN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英尼克</a:t>
            </a:r>
            <a:r>
              <a:rPr lang="en-US" altLang="zh-CN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开水器</a:t>
            </a:r>
            <a:r>
              <a:rPr lang="en-US" altLang="zh-CN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(380v/12kw</a:t>
            </a:r>
            <a:r>
              <a:rPr lang="en-US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en-US" altLang="zh-CN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比旧开水器</a:t>
            </a:r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节电</a:t>
            </a:r>
            <a:r>
              <a:rPr lang="en-US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72.15%</a:t>
            </a:r>
            <a:endParaRPr lang="en-US" altLang="zh-CN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932040" y="3408045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</a:t>
            </a:r>
            <a:r>
              <a:rPr lang="en-US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沙</a:t>
            </a:r>
            <a:r>
              <a:rPr lang="en-US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</a:t>
            </a:r>
            <a:r>
              <a:rPr lang="en-US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 源 局</a:t>
            </a:r>
            <a:endParaRPr lang="en-US" altLang="zh-CN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节能技术产品</a:t>
            </a:r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推荐目录</a:t>
            </a:r>
            <a:endParaRPr lang="zh-CN" altLang="zh-CN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 descr="C:\Users\lianxiang\Desktop\长沙能源局2.png长沙能源局2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4644008" y="843558"/>
            <a:ext cx="1728192" cy="2324769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 descr="C:\Users\lianxiang\Desktop\长沙节能对比测试2.png长沙节能对比测试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051720" y="838904"/>
            <a:ext cx="1742723" cy="2327524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1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42645" y="360045"/>
            <a:ext cx="3902710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KX-3-RO200饮水台节能测试案例</a:t>
            </a:r>
            <a:endParaRPr lang="en-US" altLang="zh-CN" sz="1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691681" y="3418205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深圳富士康集团富能公司2015年测试报告:</a:t>
            </a:r>
            <a:endParaRPr lang="en-US" altLang="zh-CN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英尼克直饮机比旧机节电</a:t>
            </a:r>
            <a:r>
              <a:rPr lang="en-US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54%;</a:t>
            </a:r>
            <a:endParaRPr lang="en-US" altLang="zh-CN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en-US" altLang="zh-CN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30090" y="3408045"/>
            <a:ext cx="20116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富士康授权唯一供应商证书</a:t>
            </a:r>
            <a:endParaRPr lang="zh-CN" altLang="zh-CN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 descr="C:\Users\lianxiang\Desktop\唯一供应商.png唯一供应商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4867966" y="1394772"/>
            <a:ext cx="1327785" cy="1772920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 descr="C:\Users\lianxiang\Desktop\富士康节能测试.png富士康节能测试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468246" y="1394778"/>
            <a:ext cx="1325880" cy="1771650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等腰三角形 22"/>
          <p:cNvSpPr/>
          <p:nvPr/>
        </p:nvSpPr>
        <p:spPr>
          <a:xfrm rot="5400000">
            <a:off x="-266627" y="1195241"/>
            <a:ext cx="2109560" cy="1576305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951624" y="2201594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用户单位资料</a:t>
            </a:r>
            <a:endParaRPr lang="zh-CN" altLang="en-US" sz="3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等腰三角形 21"/>
          <p:cNvSpPr/>
          <p:nvPr/>
        </p:nvSpPr>
        <p:spPr>
          <a:xfrm rot="16200000" flipH="1">
            <a:off x="7788110" y="1991887"/>
            <a:ext cx="1552056" cy="1159727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等腰三角形 20"/>
          <p:cNvSpPr/>
          <p:nvPr/>
        </p:nvSpPr>
        <p:spPr>
          <a:xfrm rot="5400000">
            <a:off x="-327831" y="1745939"/>
            <a:ext cx="2593802" cy="1938140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5496" y="2162752"/>
            <a:ext cx="12682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  <a:endParaRPr lang="zh-CN" altLang="en-US" sz="7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prism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5" grpId="0"/>
      <p:bldP spid="22" grpId="0" bldLvl="0" animBg="1"/>
      <p:bldP spid="21" grpId="0" bldLvl="0" animBg="1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457200" y="277734"/>
            <a:ext cx="8229600" cy="8572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0" name=" 220"/>
          <p:cNvSpPr/>
          <p:nvPr/>
        </p:nvSpPr>
        <p:spPr>
          <a:xfrm>
            <a:off x="329565" y="277495"/>
            <a:ext cx="8357235" cy="210820"/>
          </a:xfrm>
          <a:prstGeom prst="homePlate">
            <a:avLst/>
          </a:prstGeom>
          <a:solidFill>
            <a:srgbClr val="FBC7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gradFill>
                <a:gsLst>
                  <a:gs pos="0">
                    <a:srgbClr val="FBFB11"/>
                  </a:gs>
                  <a:gs pos="100000">
                    <a:srgbClr val="838309"/>
                  </a:gs>
                </a:gsLst>
                <a:lin ang="5400000" scaled="0"/>
              </a:gradFill>
            </a:endParaRPr>
          </a:p>
        </p:txBody>
      </p:sp>
      <p:sp>
        <p:nvSpPr>
          <p:cNvPr id="10" name="椭圆 9"/>
          <p:cNvSpPr/>
          <p:nvPr/>
        </p:nvSpPr>
        <p:spPr>
          <a:xfrm>
            <a:off x="401955" y="313055"/>
            <a:ext cx="139700" cy="1397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541655" y="245110"/>
            <a:ext cx="2214880" cy="245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10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英尼克产品部分成功案例列表及台数</a:t>
            </a:r>
            <a:endParaRPr lang="zh-CN" altLang="zh-CN" sz="1000" b="1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29565" y="663575"/>
            <a:ext cx="6400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9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单位名称</a:t>
            </a:r>
            <a:endParaRPr lang="zh-CN" altLang="en-US" sz="900" b="1" dirty="0" smtClean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552065" y="663575"/>
            <a:ext cx="4114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9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数量</a:t>
            </a:r>
            <a:endParaRPr lang="zh-CN" altLang="en-US" sz="900" b="1" dirty="0" smtClean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30200" y="3054350"/>
            <a:ext cx="8686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南充技师学院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30200" y="3295650"/>
            <a:ext cx="13258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衡水志臻中学安平校区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552700" y="306578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552700" y="329565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29565" y="2363470"/>
            <a:ext cx="9829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北理工珠海校区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29565" y="2590800"/>
            <a:ext cx="9829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华师大珠海校区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30200" y="932180"/>
            <a:ext cx="14401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北京中南海和中央警卫团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078605" y="3735070"/>
            <a:ext cx="9829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长沙通程大酒店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078605" y="2820670"/>
            <a:ext cx="12115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民生银行石家庄总行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078605" y="4627245"/>
            <a:ext cx="8686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磁县人民医院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078605" y="3295650"/>
            <a:ext cx="10972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百丽集团百丽大厦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078605" y="3492500"/>
            <a:ext cx="8686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华测集团大厦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552065" y="2363470"/>
            <a:ext cx="38481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168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552065" y="259080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2552700" y="93218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33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372860" y="373507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28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372860" y="282067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6372860" y="4627245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58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6372860" y="328676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6372860" y="349250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330200" y="1400810"/>
            <a:ext cx="8686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湖南省博物馆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2552065" y="140081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4078605" y="2590800"/>
            <a:ext cx="10972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浙商银行杭州分行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6372860" y="259080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4078605" y="2363470"/>
            <a:ext cx="8686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上海浦发银行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4078605" y="2133600"/>
            <a:ext cx="8686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上海惠生集团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6372860" y="235458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6372860" y="213360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4078605" y="3050540"/>
            <a:ext cx="12115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交通银行石家庄分行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6372860" y="305054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22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329565" y="1878965"/>
            <a:ext cx="8686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广饶县公安局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2552065" y="1878965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4078605" y="690880"/>
            <a:ext cx="6400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9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单位名称</a:t>
            </a:r>
            <a:endParaRPr lang="zh-CN" altLang="en-US" sz="900" b="1" dirty="0" smtClean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6301105" y="690880"/>
            <a:ext cx="4114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9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数量</a:t>
            </a:r>
            <a:endParaRPr lang="zh-CN" altLang="en-US" sz="900" b="1" dirty="0" smtClean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4078605" y="932180"/>
            <a:ext cx="7543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富士康集团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329565" y="2133600"/>
            <a:ext cx="7543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重庆卫计委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6303716" y="932180"/>
            <a:ext cx="3866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236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2552065" y="213360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4078605" y="1169670"/>
            <a:ext cx="6400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浙江大学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330200" y="3937635"/>
            <a:ext cx="8686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南澳人民医院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330200" y="1649095"/>
            <a:ext cx="9829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江西南昌水利厅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4078605" y="1878965"/>
            <a:ext cx="10972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杭州江干区区政府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330200" y="4167505"/>
            <a:ext cx="12115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南宁市第一人民医院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4078605" y="4167505"/>
            <a:ext cx="8686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内蒙古大酒店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4078605" y="1649095"/>
            <a:ext cx="10972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杭州绿城服务集团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4078605" y="4397375"/>
            <a:ext cx="7543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西安软件园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6371042" y="1169670"/>
            <a:ext cx="3193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2552700" y="3928745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2552700" y="1649095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33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6372860" y="1864995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28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2552700" y="4167505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6372860" y="4167505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6372860" y="1640205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6372860" y="4397375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329565" y="4627245"/>
            <a:ext cx="10972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深圳龙岗人民医院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2552065" y="4627245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330200" y="4397375"/>
            <a:ext cx="10972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港大医院深圳医院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2552700" y="4397375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4078605" y="1400810"/>
            <a:ext cx="8686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杭州五常中学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4078605" y="3928745"/>
            <a:ext cx="13258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中粮贸易吉林有限公司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6372860" y="1391920"/>
            <a:ext cx="3193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6372860" y="3928745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330200" y="3735070"/>
            <a:ext cx="7543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湘乡中医院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2552700" y="373507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22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330200" y="2820670"/>
            <a:ext cx="8686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空军航空大学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2552700" y="282067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330200" y="1169670"/>
            <a:ext cx="7543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海南省政府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2552700" y="116967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329565" y="3492500"/>
            <a:ext cx="12115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石家庄军械工程学院</a:t>
            </a:r>
            <a:endParaRPr lang="zh-CN" altLang="en-US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2552065" y="3492500"/>
            <a:ext cx="31750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endParaRPr lang="en-US" altLang="zh-CN" sz="9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QQ图片20181022110743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433705" y="2589530"/>
            <a:ext cx="1181735" cy="1625600"/>
          </a:xfrm>
          <a:prstGeom prst="rect">
            <a:avLst/>
          </a:prstGeom>
        </p:spPr>
      </p:pic>
      <p:sp>
        <p:nvSpPr>
          <p:cNvPr id="26" name="Title 1"/>
          <p:cNvSpPr txBox="1"/>
          <p:nvPr/>
        </p:nvSpPr>
        <p:spPr>
          <a:xfrm>
            <a:off x="842645" y="360045"/>
            <a:ext cx="3902710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富士康部分采购订单</a:t>
            </a:r>
            <a:endParaRPr lang="en-US" altLang="zh-CN" sz="1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 descr="QQ图片2018102211061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735" y="2250440"/>
            <a:ext cx="1181100" cy="1624965"/>
          </a:xfrm>
          <a:prstGeom prst="rect">
            <a:avLst/>
          </a:prstGeom>
        </p:spPr>
      </p:pic>
      <p:pic>
        <p:nvPicPr>
          <p:cNvPr id="3" name="图片 2" descr="QQ图片201810221106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46200" y="2091690"/>
            <a:ext cx="1183640" cy="1627505"/>
          </a:xfrm>
          <a:prstGeom prst="rect">
            <a:avLst/>
          </a:prstGeom>
        </p:spPr>
      </p:pic>
      <p:pic>
        <p:nvPicPr>
          <p:cNvPr id="5" name="图片 4" descr="QQ图片2018102211062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81835" y="1866900"/>
            <a:ext cx="1165225" cy="1602740"/>
          </a:xfrm>
          <a:prstGeom prst="rect">
            <a:avLst/>
          </a:prstGeom>
        </p:spPr>
      </p:pic>
      <p:pic>
        <p:nvPicPr>
          <p:cNvPr id="2" name="图片 1" descr="QQ图片2018102211060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99080" y="1697990"/>
            <a:ext cx="1165225" cy="1602740"/>
          </a:xfrm>
          <a:prstGeom prst="rect">
            <a:avLst/>
          </a:prstGeom>
        </p:spPr>
      </p:pic>
      <p:pic>
        <p:nvPicPr>
          <p:cNvPr id="10" name="图片 9" descr="QQ图片2018102211073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23310" y="1494155"/>
            <a:ext cx="1164590" cy="1601470"/>
          </a:xfrm>
          <a:prstGeom prst="rect">
            <a:avLst/>
          </a:prstGeom>
        </p:spPr>
      </p:pic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QQ图片2018102211061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13070" y="389255"/>
            <a:ext cx="3173730" cy="4364990"/>
          </a:xfrm>
          <a:prstGeom prst="rect">
            <a:avLst/>
          </a:prstGeom>
        </p:spPr>
      </p:pic>
      <p:sp>
        <p:nvSpPr>
          <p:cNvPr id="21" name="Freeform 6"/>
          <p:cNvSpPr/>
          <p:nvPr/>
        </p:nvSpPr>
        <p:spPr bwMode="auto">
          <a:xfrm rot="1860000">
            <a:off x="4946015" y="256540"/>
            <a:ext cx="1353820" cy="1357630"/>
          </a:xfrm>
          <a:custGeom>
            <a:avLst/>
            <a:gdLst>
              <a:gd name="T0" fmla="*/ 1039 w 5610"/>
              <a:gd name="T1" fmla="*/ 4570 h 5609"/>
              <a:gd name="T2" fmla="*/ 4802 w 5610"/>
              <a:gd name="T3" fmla="*/ 4570 h 5609"/>
              <a:gd name="T4" fmla="*/ 5579 w 5610"/>
              <a:gd name="T5" fmla="*/ 2575 h 5609"/>
              <a:gd name="T6" fmla="*/ 5579 w 5610"/>
              <a:gd name="T7" fmla="*/ 30 h 5609"/>
              <a:gd name="T8" fmla="*/ 3035 w 5610"/>
              <a:gd name="T9" fmla="*/ 30 h 5609"/>
              <a:gd name="T10" fmla="*/ 1039 w 5610"/>
              <a:gd name="T11" fmla="*/ 807 h 5609"/>
              <a:gd name="T12" fmla="*/ 1039 w 5610"/>
              <a:gd name="T13" fmla="*/ 4570 h 5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10" h="5609">
                <a:moveTo>
                  <a:pt x="1039" y="4570"/>
                </a:moveTo>
                <a:cubicBezTo>
                  <a:pt x="2078" y="5609"/>
                  <a:pt x="3763" y="5609"/>
                  <a:pt x="4802" y="4570"/>
                </a:cubicBezTo>
                <a:cubicBezTo>
                  <a:pt x="5351" y="4022"/>
                  <a:pt x="5610" y="3293"/>
                  <a:pt x="5579" y="2575"/>
                </a:cubicBezTo>
                <a:lnTo>
                  <a:pt x="5579" y="30"/>
                </a:lnTo>
                <a:lnTo>
                  <a:pt x="3035" y="30"/>
                </a:lnTo>
                <a:cubicBezTo>
                  <a:pt x="2316" y="0"/>
                  <a:pt x="1588" y="258"/>
                  <a:pt x="1039" y="807"/>
                </a:cubicBezTo>
                <a:cubicBezTo>
                  <a:pt x="0" y="1846"/>
                  <a:pt x="0" y="3531"/>
                  <a:pt x="1039" y="4570"/>
                </a:cubicBezTo>
                <a:close/>
              </a:path>
            </a:pathLst>
          </a:custGeom>
          <a:solidFill>
            <a:srgbClr val="5FCDA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" name="TextBox 26"/>
          <p:cNvSpPr txBox="1"/>
          <p:nvPr/>
        </p:nvSpPr>
        <p:spPr>
          <a:xfrm>
            <a:off x="5012690" y="659130"/>
            <a:ext cx="1421765" cy="553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富能新能源科技公司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Freeform 6"/>
          <p:cNvSpPr/>
          <p:nvPr/>
        </p:nvSpPr>
        <p:spPr bwMode="auto">
          <a:xfrm>
            <a:off x="5948045" y="1535430"/>
            <a:ext cx="1353820" cy="1357630"/>
          </a:xfrm>
          <a:custGeom>
            <a:avLst/>
            <a:gdLst>
              <a:gd name="T0" fmla="*/ 1039 w 5610"/>
              <a:gd name="T1" fmla="*/ 4570 h 5609"/>
              <a:gd name="T2" fmla="*/ 4802 w 5610"/>
              <a:gd name="T3" fmla="*/ 4570 h 5609"/>
              <a:gd name="T4" fmla="*/ 5579 w 5610"/>
              <a:gd name="T5" fmla="*/ 2575 h 5609"/>
              <a:gd name="T6" fmla="*/ 5579 w 5610"/>
              <a:gd name="T7" fmla="*/ 30 h 5609"/>
              <a:gd name="T8" fmla="*/ 3035 w 5610"/>
              <a:gd name="T9" fmla="*/ 30 h 5609"/>
              <a:gd name="T10" fmla="*/ 1039 w 5610"/>
              <a:gd name="T11" fmla="*/ 807 h 5609"/>
              <a:gd name="T12" fmla="*/ 1039 w 5610"/>
              <a:gd name="T13" fmla="*/ 4570 h 5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10" h="5609">
                <a:moveTo>
                  <a:pt x="1039" y="4570"/>
                </a:moveTo>
                <a:cubicBezTo>
                  <a:pt x="2078" y="5609"/>
                  <a:pt x="3763" y="5609"/>
                  <a:pt x="4802" y="4570"/>
                </a:cubicBezTo>
                <a:cubicBezTo>
                  <a:pt x="5351" y="4022"/>
                  <a:pt x="5610" y="3293"/>
                  <a:pt x="5579" y="2575"/>
                </a:cubicBezTo>
                <a:lnTo>
                  <a:pt x="5579" y="30"/>
                </a:lnTo>
                <a:lnTo>
                  <a:pt x="3035" y="30"/>
                </a:lnTo>
                <a:cubicBezTo>
                  <a:pt x="2316" y="0"/>
                  <a:pt x="1588" y="258"/>
                  <a:pt x="1039" y="807"/>
                </a:cubicBezTo>
                <a:cubicBezTo>
                  <a:pt x="0" y="1846"/>
                  <a:pt x="0" y="3531"/>
                  <a:pt x="1039" y="4570"/>
                </a:cubicBezTo>
                <a:close/>
              </a:path>
            </a:pathLst>
          </a:custGeom>
          <a:solidFill>
            <a:srgbClr val="005DA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3" name="TextBox 26"/>
          <p:cNvSpPr txBox="1"/>
          <p:nvPr/>
        </p:nvSpPr>
        <p:spPr>
          <a:xfrm>
            <a:off x="6014720" y="1938020"/>
            <a:ext cx="1421765" cy="553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数量</a:t>
            </a:r>
            <a:endParaRPr lang="zh-CN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65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台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99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99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99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99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899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399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899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899"/>
                            </p:stCondLst>
                            <p:childTnLst>
                              <p:par>
                                <p:cTn id="4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900"/>
                            </p:stCondLst>
                            <p:childTnLst>
                              <p:par>
                                <p:cTn id="49" presetID="56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699"/>
                            </p:stCondLst>
                            <p:childTnLst>
                              <p:par>
                                <p:cTn id="56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699"/>
                            </p:stCondLst>
                            <p:childTnLst>
                              <p:par>
                                <p:cTn id="64" presetID="56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1" grpId="0" animBg="1"/>
      <p:bldP spid="22" grpId="0"/>
      <p:bldP spid="22" grpId="1"/>
      <p:bldP spid="22" grpId="2"/>
      <p:bldP spid="22" grpId="3"/>
      <p:bldP spid="22" grpId="4"/>
      <p:bldP spid="22" grpId="5"/>
      <p:bldP spid="22" grpId="6"/>
      <p:bldP spid="22" grpId="7"/>
      <p:bldP spid="22" grpId="8"/>
      <p:bldP spid="32" grpId="0" bldLvl="0" animBg="1"/>
      <p:bldP spid="33" grpId="0"/>
      <p:bldP spid="33" grpId="1"/>
      <p:bldP spid="33" grpId="2"/>
      <p:bldP spid="33" grpId="3"/>
      <p:bldP spid="33" grpId="4"/>
      <p:bldP spid="33" grpId="5"/>
      <p:bldP spid="33" grpId="6"/>
      <p:bldP spid="33" grpId="7"/>
      <p:bldP spid="33" grpId="8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8" descr="C:\Users\Administrator\Desktop\11cdr.jpg11cdr"/>
          <p:cNvPicPr>
            <a:picLocks noChangeAspect="1"/>
          </p:cNvPicPr>
          <p:nvPr/>
        </p:nvPicPr>
        <p:blipFill>
          <a:blip r:embed="rId1" cstate="print"/>
          <a:srcRect t="8144"/>
          <a:stretch>
            <a:fillRect/>
          </a:stretch>
        </p:blipFill>
        <p:spPr>
          <a:xfrm>
            <a:off x="1414145" y="873125"/>
            <a:ext cx="5770880" cy="3778885"/>
          </a:xfrm>
          <a:prstGeom prst="rect">
            <a:avLst/>
          </a:prstGeom>
        </p:spPr>
      </p:pic>
      <p:sp>
        <p:nvSpPr>
          <p:cNvPr id="26" name="Title 1"/>
          <p:cNvSpPr txBox="1"/>
          <p:nvPr/>
        </p:nvSpPr>
        <p:spPr>
          <a:xfrm>
            <a:off x="842645" y="360045"/>
            <a:ext cx="3902710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政府机关</a:t>
            </a:r>
            <a:endParaRPr lang="zh-CN" altLang="en-US" sz="1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10" descr="C:\Users\Administrator\Desktop\1233cdr.jpg1233cdr"/>
          <p:cNvPicPr>
            <a:picLocks noChangeAspect="1"/>
          </p:cNvPicPr>
          <p:nvPr/>
        </p:nvPicPr>
        <p:blipFill>
          <a:blip r:embed="rId1" cstate="print"/>
          <a:srcRect t="11478"/>
          <a:stretch>
            <a:fillRect/>
          </a:stretch>
        </p:blipFill>
        <p:spPr>
          <a:xfrm>
            <a:off x="1453515" y="1191895"/>
            <a:ext cx="5977890" cy="2597785"/>
          </a:xfrm>
          <a:prstGeom prst="rect">
            <a:avLst/>
          </a:prstGeom>
        </p:spPr>
      </p:pic>
      <p:sp>
        <p:nvSpPr>
          <p:cNvPr id="26" name="Title 1"/>
          <p:cNvSpPr txBox="1"/>
          <p:nvPr/>
        </p:nvSpPr>
        <p:spPr>
          <a:xfrm>
            <a:off x="827405" y="375285"/>
            <a:ext cx="3902710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医院</a:t>
            </a:r>
            <a:endParaRPr lang="zh-CN" altLang="en-US" sz="1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等腰三角形 22"/>
          <p:cNvSpPr/>
          <p:nvPr/>
        </p:nvSpPr>
        <p:spPr>
          <a:xfrm rot="5400000">
            <a:off x="-266627" y="1195241"/>
            <a:ext cx="2109560" cy="1576305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744739" y="2280334"/>
            <a:ext cx="217233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 司 简 介</a:t>
            </a:r>
            <a:endParaRPr lang="zh-CN" altLang="en-US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等腰三角形 21"/>
          <p:cNvSpPr/>
          <p:nvPr/>
        </p:nvSpPr>
        <p:spPr>
          <a:xfrm rot="16200000" flipH="1">
            <a:off x="7788110" y="1991887"/>
            <a:ext cx="1552056" cy="1159727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等腰三角形 20"/>
          <p:cNvSpPr/>
          <p:nvPr/>
        </p:nvSpPr>
        <p:spPr>
          <a:xfrm rot="5400000">
            <a:off x="-327831" y="1745939"/>
            <a:ext cx="2593802" cy="1938140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5496" y="2162752"/>
            <a:ext cx="12682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7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404860" y="4787265"/>
            <a:ext cx="257175" cy="245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 sz="1000" dirty="0" smtClean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prism/>
      </p:transition>
    </mc:Choice>
    <mc:Fallback>
      <p:transition spd="slow" advClick="0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 tmFilter="0,0; .5, 1; 1, 1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299"/>
                                </p:stCondLst>
                                <p:childTnLst>
                                  <p:par>
                                    <p:cTn id="22" presetID="2" presetClass="entr" presetSubtype="2" fill="hold" grpId="0" nodeType="after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2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799"/>
                                </p:stCondLst>
                                <p:childTnLst>
                                  <p:par>
                                    <p:cTn id="27" presetID="2" presetClass="entr" presetSubtype="8" fill="hold" grpId="0" nodeType="after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2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3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5" grpId="0"/>
          <p:bldP spid="22" grpId="0" animBg="1"/>
          <p:bldP spid="21" grpId="0" animBg="1"/>
          <p:bldP spid="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 tmFilter="0,0; .5, 1; 1, 1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299"/>
                                </p:stCondLst>
                                <p:childTnLst>
                                  <p:par>
                                    <p:cTn id="22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799"/>
                                </p:stCondLst>
                                <p:childTnLst>
                                  <p:par>
                                    <p:cTn id="2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5" grpId="0"/>
          <p:bldP spid="22" grpId="0" animBg="1"/>
          <p:bldP spid="21" grpId="0" animBg="1"/>
          <p:bldP spid="4" grpId="0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7" descr="C:\Users\Administrator\Desktop\411cdr.jpg411cdr"/>
          <p:cNvPicPr>
            <a:picLocks noChangeAspect="1"/>
          </p:cNvPicPr>
          <p:nvPr/>
        </p:nvPicPr>
        <p:blipFill>
          <a:blip r:embed="rId1" cstate="print"/>
          <a:srcRect t="9850"/>
          <a:stretch>
            <a:fillRect/>
          </a:stretch>
        </p:blipFill>
        <p:spPr>
          <a:xfrm>
            <a:off x="1494790" y="802640"/>
            <a:ext cx="5876925" cy="3759200"/>
          </a:xfrm>
          <a:prstGeom prst="rect">
            <a:avLst/>
          </a:prstGeom>
        </p:spPr>
      </p:pic>
      <p:sp>
        <p:nvSpPr>
          <p:cNvPr id="26" name="Title 1"/>
          <p:cNvSpPr txBox="1"/>
          <p:nvPr/>
        </p:nvSpPr>
        <p:spPr>
          <a:xfrm>
            <a:off x="922020" y="360045"/>
            <a:ext cx="3902710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学校</a:t>
            </a:r>
            <a:endParaRPr lang="zh-CN" altLang="en-US" sz="1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0265" y="360045"/>
            <a:ext cx="3902710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endParaRPr lang="zh-CN" altLang="en-US" sz="1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" name="内容占位符 1"/>
          <p:cNvPicPr>
            <a:picLocks noGrp="1" noChangeAspect="1"/>
          </p:cNvPicPr>
          <p:nvPr>
            <p:ph sz="half" idx="1"/>
          </p:nvPr>
        </p:nvPicPr>
        <p:blipFill>
          <a:blip r:embed="rId1" cstate="print"/>
          <a:stretch>
            <a:fillRect/>
          </a:stretch>
        </p:blipFill>
        <p:spPr>
          <a:xfrm>
            <a:off x="1794510" y="811530"/>
            <a:ext cx="5554980" cy="3508375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3"/>
          <p:cNvSpPr txBox="1">
            <a:spLocks noChangeArrowheads="1"/>
          </p:cNvSpPr>
          <p:nvPr/>
        </p:nvSpPr>
        <p:spPr>
          <a:xfrm>
            <a:off x="2988310" y="4391660"/>
            <a:ext cx="5141595" cy="4838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CN" altLang="en-US" sz="3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感谢观看</a:t>
            </a:r>
            <a:endParaRPr lang="zh-CN" altLang="en-US" sz="3000" b="1" dirty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5241931" y="3164517"/>
            <a:ext cx="2891790" cy="1421130"/>
          </a:xfrm>
          <a:prstGeom prst="rect">
            <a:avLst/>
          </a:prstGeom>
        </p:spPr>
        <p:txBody>
          <a:bodyPr wrap="none" lIns="68571" tIns="34285" rIns="68571" bIns="34285">
            <a:spAutoFit/>
          </a:bodyPr>
          <a:lstStyle/>
          <a:p>
            <a:pPr algn="r"/>
            <a:r>
              <a:rPr lang="en-US" altLang="zh-CN" sz="88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endParaRPr lang="en-US" altLang="zh-CN" sz="88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等腰三角形 21"/>
          <p:cNvSpPr/>
          <p:nvPr/>
        </p:nvSpPr>
        <p:spPr>
          <a:xfrm flipV="1">
            <a:off x="2544217" y="-191242"/>
            <a:ext cx="6797184" cy="2762991"/>
          </a:xfrm>
          <a:prstGeom prst="triangle">
            <a:avLst/>
          </a:prstGeom>
          <a:solidFill>
            <a:srgbClr val="005DA2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等腰三角形 22"/>
          <p:cNvSpPr/>
          <p:nvPr/>
        </p:nvSpPr>
        <p:spPr>
          <a:xfrm flipV="1">
            <a:off x="1349486" y="-115542"/>
            <a:ext cx="3600400" cy="1463529"/>
          </a:xfrm>
          <a:prstGeom prst="triangle">
            <a:avLst/>
          </a:prstGeom>
          <a:solidFill>
            <a:srgbClr val="005DA2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等腰三角形 23"/>
          <p:cNvSpPr/>
          <p:nvPr/>
        </p:nvSpPr>
        <p:spPr>
          <a:xfrm>
            <a:off x="-94850" y="3328125"/>
            <a:ext cx="2593802" cy="1938140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等腰三角形 24"/>
          <p:cNvSpPr/>
          <p:nvPr/>
        </p:nvSpPr>
        <p:spPr>
          <a:xfrm>
            <a:off x="1011150" y="3774973"/>
            <a:ext cx="1955345" cy="1461073"/>
          </a:xfrm>
          <a:prstGeom prst="triangle">
            <a:avLst/>
          </a:prstGeom>
          <a:solidFill>
            <a:srgbClr val="005DA2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 tmFilter="0,0; .5, 1; 1, 1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26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20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21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26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24" dur="12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25" dur="12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grpId="0" nodeType="withEffect" p14:presetBounceEnd="3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2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2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grpId="0" nodeType="withEffect" p14:presetBounceEnd="3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32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33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utoUpdateAnimBg="0"/>
          <p:bldP spid="48" grpId="0"/>
          <p:bldP spid="22" grpId="0" animBg="1"/>
          <p:bldP spid="23" grpId="0" animBg="1"/>
          <p:bldP spid="24" grpId="0" animBg="1"/>
          <p:bldP spid="25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 tmFilter="0,0; .5, 1; 1, 1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2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2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utoUpdateAnimBg="0"/>
          <p:bldP spid="48" grpId="0"/>
          <p:bldP spid="22" grpId="0" animBg="1"/>
          <p:bldP spid="23" grpId="0" animBg="1"/>
          <p:bldP spid="24" grpId="0" animBg="1"/>
          <p:bldP spid="25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/>
          <p:nvPr/>
        </p:nvSpPr>
        <p:spPr>
          <a:xfrm>
            <a:off x="800095" y="350059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rgbClr val="2171A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公司简介</a:t>
            </a:r>
            <a:endParaRPr lang="zh-CN" altLang="en-US" sz="1800" b="1" dirty="0">
              <a:solidFill>
                <a:srgbClr val="2171A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sz="half" idx="1"/>
          </p:nvPr>
        </p:nvSpPr>
        <p:spPr>
          <a:xfrm>
            <a:off x="491490" y="729615"/>
            <a:ext cx="7798435" cy="3806190"/>
          </a:xfrm>
        </p:spPr>
        <p:txBody>
          <a:bodyPr>
            <a:normAutofit fontScale="92500"/>
          </a:bodyPr>
          <a:lstStyle/>
          <a:p>
            <a:pPr marL="0" indent="0" fontAlgn="auto">
              <a:lnSpc>
                <a:spcPct val="180000"/>
              </a:lnSpc>
              <a:spcBef>
                <a:spcPts val="0"/>
              </a:spcBef>
              <a:buNone/>
            </a:pP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深圳市英尼克电器有限公司成立于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2004年,是国家高新科技企业。</a:t>
            </a:r>
            <a:r>
              <a:rPr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公司是国内专业研究、开发、生产、销售即热型直饮机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商务电开水器和饮水台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)。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fontAlgn="auto">
              <a:lnSpc>
                <a:spcPct val="180000"/>
              </a:lnSpc>
              <a:spcBef>
                <a:spcPts val="0"/>
              </a:spcBef>
              <a:buNone/>
            </a:pP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sz="1200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公司开发的即热型直饮机的</a:t>
            </a:r>
            <a:r>
              <a:rPr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sz="1200" dirty="0" err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健康、节能、快捷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 性能已达到国际领先水平，并荣获2012年中国国际节能减排博览会上唯一推荐使用的产品;   </a:t>
            </a:r>
            <a:r>
              <a:rPr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2015年又被富士康集团评选、签约为"唯一的饮用水终端热水器合作供应商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"。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fontAlgn="auto">
              <a:lnSpc>
                <a:spcPct val="180000"/>
              </a:lnSpc>
              <a:spcBef>
                <a:spcPts val="0"/>
              </a:spcBef>
              <a:buNone/>
            </a:pP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公司依靠创新和品质立业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，公司的产品拥有完整的自主知识产权，已拥有6项国内发明专利、1项美国发明专利和13项实用新型专利，并获得ISO9001质量认证。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fontAlgn="auto">
              <a:lnSpc>
                <a:spcPct val="180000"/>
              </a:lnSpc>
              <a:spcBef>
                <a:spcPts val="0"/>
              </a:spcBef>
              <a:buNone/>
            </a:pP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sz="1200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公司产品适用于</a:t>
            </a:r>
            <a:r>
              <a:rPr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：办公楼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学校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医院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酒店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机场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厂矿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工地等公共场所</a:t>
            </a:r>
            <a:r>
              <a:rPr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fontAlgn="auto">
              <a:lnSpc>
                <a:spcPct val="180000"/>
              </a:lnSpc>
              <a:spcBef>
                <a:spcPts val="0"/>
              </a:spcBef>
              <a:buNone/>
            </a:pPr>
            <a:r>
              <a:rPr 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已先后被北京钓鱼台国宾馆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北京中南海机关、海南省委机关、长沙市政府、珠海市政府、浙江大学、珠海北京理工大学、香港大学深圳医院、上海浦东发展银行、惠生（上海）集团公司、华测集团、长沙通程国际酒店集团、香港百丽集团、富士康集团(</a:t>
            </a:r>
            <a:r>
              <a:rPr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杭州、深圳、郑州、赣州、烟台、廊坊、昆山等地分公司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等单位选用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fontAlgn="auto">
              <a:lnSpc>
                <a:spcPct val="180000"/>
              </a:lnSpc>
              <a:spcBef>
                <a:spcPts val="0"/>
              </a:spcBef>
              <a:buNone/>
            </a:pPr>
            <a:r>
              <a:rPr 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sz="1200" dirty="0" err="1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</a:t>
            </a:r>
            <a:r>
              <a:rPr lang="en-US" sz="1200" dirty="0" err="1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</a:t>
            </a:r>
            <a:r>
              <a:rPr sz="1200" dirty="0" err="1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用户用上</a:t>
            </a:r>
            <a:r>
              <a:rPr sz="12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sz="1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sz="1200" dirty="0" err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更健康</a:t>
            </a:r>
            <a:r>
              <a:rPr sz="1200" dirty="0" err="1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1200" dirty="0" err="1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</a:t>
            </a:r>
            <a:r>
              <a:rPr sz="1200" dirty="0" err="1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节能、</a:t>
            </a:r>
            <a:r>
              <a:rPr lang="en-US" sz="1200" dirty="0" err="1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更便</a:t>
            </a:r>
            <a:r>
              <a:rPr sz="1200" dirty="0" err="1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捷</a:t>
            </a:r>
            <a:r>
              <a:rPr sz="1200" dirty="0" err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sz="1200" dirty="0" err="1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的直饮水设备</a:t>
            </a:r>
            <a:r>
              <a:rPr lang="en-US" sz="12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,</a:t>
            </a:r>
            <a:r>
              <a:rPr lang="en-US" altLang="zh-CN" sz="12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dirty="0" err="1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创造美好生活</a:t>
            </a:r>
            <a:r>
              <a:rPr lang="zh-CN" altLang="en-US" sz="12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sz="1200" dirty="0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fontAlgn="auto">
              <a:lnSpc>
                <a:spcPct val="180000"/>
              </a:lnSpc>
              <a:spcBef>
                <a:spcPts val="0"/>
              </a:spcBef>
              <a:buNone/>
            </a:pPr>
            <a:r>
              <a:rPr lang="zh-CN" altLang="en-US" sz="12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</a:t>
            </a:r>
            <a:r>
              <a:rPr lang="en-US" sz="1200" dirty="0" err="1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就</a:t>
            </a:r>
            <a:r>
              <a:rPr sz="1200" dirty="0" err="1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是我们的使命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！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pic>
        <p:nvPicPr>
          <p:cNvPr id="3" name="图片 2" descr="203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645785" y="3586480"/>
            <a:ext cx="2520315" cy="119761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49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49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649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649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649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649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649"/>
                            </p:stCondLst>
                            <p:childTnLst>
                              <p:par>
                                <p:cTn id="4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734061" y="1176972"/>
            <a:ext cx="3008313" cy="871538"/>
          </a:xfrm>
        </p:spPr>
        <p:txBody>
          <a:bodyPr/>
          <a:lstStyle/>
          <a:p>
            <a:r>
              <a:rPr lang="zh-CN" altLang="en-US">
                <a:solidFill>
                  <a:srgbClr val="2171AC"/>
                </a:solidFill>
                <a:latin typeface="方正大黑简体" panose="02010601030101010101" charset="-122"/>
                <a:ea typeface="方正大黑简体" panose="02010601030101010101" charset="-122"/>
              </a:rPr>
              <a:t>营业执照</a:t>
            </a:r>
            <a:endParaRPr lang="zh-CN" altLang="en-US">
              <a:solidFill>
                <a:srgbClr val="2171AC"/>
              </a:solidFill>
              <a:latin typeface="方正大黑简体" panose="02010601030101010101" charset="-122"/>
              <a:ea typeface="方正大黑简体" panose="02010601030101010101" charset="-122"/>
            </a:endParaRPr>
          </a:p>
        </p:txBody>
      </p:sp>
      <p:pic>
        <p:nvPicPr>
          <p:cNvPr id="8" name="内容占位符 7" descr="营业执照相框"/>
          <p:cNvPicPr>
            <a:picLocks noGrp="1"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4645660" y="379095"/>
            <a:ext cx="3178810" cy="4385945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734061" y="1176972"/>
            <a:ext cx="3008313" cy="871538"/>
          </a:xfrm>
        </p:spPr>
        <p:txBody>
          <a:bodyPr/>
          <a:lstStyle/>
          <a:p>
            <a:r>
              <a:rPr lang="zh-CN" altLang="en-US">
                <a:solidFill>
                  <a:srgbClr val="2171AC"/>
                </a:solidFill>
                <a:latin typeface="方正大黑简体" panose="02010601030101010101" charset="-122"/>
                <a:ea typeface="方正大黑简体" panose="02010601030101010101" charset="-122"/>
              </a:rPr>
              <a:t>高新技术企业证书</a:t>
            </a:r>
            <a:endParaRPr lang="zh-CN" altLang="en-US">
              <a:solidFill>
                <a:srgbClr val="2171AC"/>
              </a:solidFill>
              <a:latin typeface="方正大黑简体" panose="02010601030101010101" charset="-122"/>
              <a:ea typeface="方正大黑简体" panose="02010601030101010101" charset="-122"/>
            </a:endParaRPr>
          </a:p>
        </p:txBody>
      </p:sp>
      <p:pic>
        <p:nvPicPr>
          <p:cNvPr id="4" name="内容占位符 3" descr="101"/>
          <p:cNvPicPr>
            <a:picLocks noGrp="1"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3575050" y="629920"/>
            <a:ext cx="5111750" cy="3777615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等腰三角形 22"/>
          <p:cNvSpPr/>
          <p:nvPr/>
        </p:nvSpPr>
        <p:spPr>
          <a:xfrm rot="5400000">
            <a:off x="-266627" y="1195241"/>
            <a:ext cx="2109560" cy="1576305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058814" y="1958389"/>
            <a:ext cx="59105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产品简介</a:t>
            </a:r>
            <a:r>
              <a:rPr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（英姿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22</a:t>
            </a:r>
            <a:r>
              <a:rPr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饮水台和金鼎04开水器）</a:t>
            </a:r>
            <a:endParaRPr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等腰三角形 21"/>
          <p:cNvSpPr/>
          <p:nvPr/>
        </p:nvSpPr>
        <p:spPr>
          <a:xfrm rot="16200000" flipH="1">
            <a:off x="7788110" y="1991887"/>
            <a:ext cx="1552056" cy="1159727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等腰三角形 20"/>
          <p:cNvSpPr/>
          <p:nvPr/>
        </p:nvSpPr>
        <p:spPr>
          <a:xfrm rot="5400000">
            <a:off x="-327831" y="1745939"/>
            <a:ext cx="2593802" cy="1938140"/>
          </a:xfrm>
          <a:prstGeom prst="triangle">
            <a:avLst/>
          </a:prstGeom>
          <a:solidFill>
            <a:srgbClr val="005DA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5496" y="2162752"/>
            <a:ext cx="1254760" cy="12661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7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404860" y="4787265"/>
            <a:ext cx="257175" cy="245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endParaRPr lang="en-US" altLang="zh-CN" sz="1000" dirty="0" smtClean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prism/>
      </p:transition>
    </mc:Choice>
    <mc:Fallback>
      <p:transition spd="slow" advClick="0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 tmFilter="0,0; .5, 1; 1, 1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2" presetClass="entr" presetSubtype="2" fill="hold" grpId="0" nodeType="after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2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2" presetClass="entr" presetSubtype="8" fill="hold" grpId="0" nodeType="after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2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3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bldLvl="0" animBg="1"/>
          <p:bldP spid="5" grpId="0"/>
          <p:bldP spid="22" grpId="0" bldLvl="0" animBg="1"/>
          <p:bldP spid="21" grpId="0" bldLvl="0" animBg="1"/>
          <p:bldP spid="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 tmFilter="0,0; .5, 1; 1, 1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bldLvl="0" animBg="1"/>
          <p:bldP spid="5" grpId="0"/>
          <p:bldP spid="22" grpId="0" bldLvl="0" animBg="1"/>
          <p:bldP spid="21" grpId="0" bldLvl="0" animBg="1"/>
          <p:bldP spid="4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_文本框 27"/>
          <p:cNvSpPr txBox="1"/>
          <p:nvPr>
            <p:custDataLst>
              <p:tags r:id="rId1"/>
            </p:custDataLst>
          </p:nvPr>
        </p:nvSpPr>
        <p:spPr>
          <a:xfrm>
            <a:off x="4439920" y="1191260"/>
            <a:ext cx="3032125" cy="264160"/>
          </a:xfrm>
          <a:prstGeom prst="rect">
            <a:avLst/>
          </a:prstGeom>
          <a:noFill/>
        </p:spPr>
        <p:txBody>
          <a:bodyPr wrap="none">
            <a:normAutofit fontScale="92500" lnSpcReduction="20000"/>
          </a:bodyPr>
          <a:lstStyle/>
          <a:p>
            <a:pPr algn="l"/>
            <a:r>
              <a:rPr lang="zh-CN" altLang="en-US" sz="1400" b="1" dirty="0">
                <a:solidFill>
                  <a:schemeClr val="accent1"/>
                </a:solidFill>
              </a:rPr>
              <a:t>即热型直饮机 (英姿</a:t>
            </a:r>
            <a:r>
              <a:rPr lang="en-US" altLang="zh-CN" sz="1400" b="1" dirty="0">
                <a:solidFill>
                  <a:schemeClr val="accent1"/>
                </a:solidFill>
              </a:rPr>
              <a:t>22</a:t>
            </a:r>
            <a:r>
              <a:rPr lang="zh-CN" altLang="en-US" sz="1400" b="1" dirty="0">
                <a:solidFill>
                  <a:schemeClr val="accent1"/>
                </a:solidFill>
              </a:rPr>
              <a:t>饮水台)产品参数：</a:t>
            </a:r>
            <a:endParaRPr lang="zh-CN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15" name="PA_文本框 28"/>
          <p:cNvSpPr txBox="1"/>
          <p:nvPr>
            <p:custDataLst>
              <p:tags r:id="rId2"/>
            </p:custDataLst>
          </p:nvPr>
        </p:nvSpPr>
        <p:spPr>
          <a:xfrm>
            <a:off x="4439920" y="1494155"/>
            <a:ext cx="3032125" cy="25273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sz="1200" dirty="0">
                <a:solidFill>
                  <a:srgbClr val="000000"/>
                </a:solidFill>
              </a:rPr>
              <a:t>型号</a:t>
            </a:r>
            <a:r>
              <a:rPr lang="zh-CN" sz="1200" dirty="0">
                <a:solidFill>
                  <a:srgbClr val="000000"/>
                </a:solidFill>
              </a:rPr>
              <a:t>：KX-6-RO400 </a:t>
            </a:r>
            <a:endParaRPr lang="zh-CN" sz="1200" dirty="0">
              <a:solidFill>
                <a:srgbClr val="000000"/>
              </a:solidFill>
            </a:endParaRPr>
          </a:p>
        </p:txBody>
      </p:sp>
      <p:pic>
        <p:nvPicPr>
          <p:cNvPr id="20" name="图片 19" descr="E:\01ABCD\01工作任务\03-16photo\已修图\饮水台\英姿2龙头正面.png英姿2龙头正面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724343" y="558165"/>
            <a:ext cx="1850390" cy="3569970"/>
          </a:xfrm>
          <a:prstGeom prst="rect">
            <a:avLst/>
          </a:prstGeom>
        </p:spPr>
      </p:pic>
      <p:sp>
        <p:nvSpPr>
          <p:cNvPr id="21" name="PA_文本框 28"/>
          <p:cNvSpPr txBox="1"/>
          <p:nvPr>
            <p:custDataLst>
              <p:tags r:id="rId4"/>
            </p:custDataLst>
          </p:nvPr>
        </p:nvSpPr>
        <p:spPr>
          <a:xfrm>
            <a:off x="4439920" y="1746885"/>
            <a:ext cx="3032125" cy="25273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sz="1200" dirty="0">
                <a:solidFill>
                  <a:srgbClr val="000000"/>
                </a:solidFill>
              </a:rPr>
              <a:t>电压：</a:t>
            </a:r>
            <a:r>
              <a:rPr lang="en-US" altLang="zh-CN" sz="1200" dirty="0">
                <a:solidFill>
                  <a:srgbClr val="000000"/>
                </a:solidFill>
              </a:rPr>
              <a:t>220</a:t>
            </a:r>
            <a:r>
              <a:rPr lang="zh-CN" sz="1200" dirty="0">
                <a:solidFill>
                  <a:srgbClr val="000000"/>
                </a:solidFill>
              </a:rPr>
              <a:t>v</a:t>
            </a:r>
            <a:endParaRPr lang="zh-CN" sz="1200" dirty="0">
              <a:solidFill>
                <a:srgbClr val="000000"/>
              </a:solidFill>
            </a:endParaRPr>
          </a:p>
        </p:txBody>
      </p:sp>
      <p:sp>
        <p:nvSpPr>
          <p:cNvPr id="22" name="PA_文本框 28"/>
          <p:cNvSpPr txBox="1"/>
          <p:nvPr>
            <p:custDataLst>
              <p:tags r:id="rId5"/>
            </p:custDataLst>
          </p:nvPr>
        </p:nvSpPr>
        <p:spPr>
          <a:xfrm>
            <a:off x="4439920" y="1999615"/>
            <a:ext cx="3032125" cy="25273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sz="1200" dirty="0">
                <a:solidFill>
                  <a:srgbClr val="000000"/>
                </a:solidFill>
              </a:rPr>
              <a:t>热胆容量：</a:t>
            </a:r>
            <a:r>
              <a:rPr lang="zh-CN" sz="1200" dirty="0">
                <a:solidFill>
                  <a:srgbClr val="000000"/>
                </a:solidFill>
              </a:rPr>
              <a:t>5-</a:t>
            </a:r>
            <a:r>
              <a:rPr lang="en-US" altLang="zh-CN" sz="1200" dirty="0">
                <a:solidFill>
                  <a:srgbClr val="000000"/>
                </a:solidFill>
              </a:rPr>
              <a:t>7</a:t>
            </a:r>
            <a:r>
              <a:rPr lang="zh-CN" sz="1200" dirty="0">
                <a:solidFill>
                  <a:srgbClr val="000000"/>
                </a:solidFill>
              </a:rPr>
              <a:t>升&lt;10</a:t>
            </a:r>
            <a:r>
              <a:rPr lang="zh-CN" sz="1200" dirty="0" smtClean="0">
                <a:solidFill>
                  <a:srgbClr val="000000"/>
                </a:solidFill>
              </a:rPr>
              <a:t>L</a:t>
            </a:r>
            <a:r>
              <a:rPr lang="en-US" altLang="zh-CN" sz="1200" dirty="0" smtClean="0">
                <a:solidFill>
                  <a:srgbClr val="000000"/>
                </a:solidFill>
              </a:rPr>
              <a:t>  </a:t>
            </a:r>
            <a:r>
              <a:rPr lang="zh-CN" sz="1200" dirty="0" smtClean="0">
                <a:solidFill>
                  <a:srgbClr val="000000"/>
                </a:solidFill>
              </a:rPr>
              <a:t>(</a:t>
            </a:r>
            <a:r>
              <a:rPr lang="zh-CN" sz="1200" dirty="0">
                <a:solidFill>
                  <a:srgbClr val="000000"/>
                </a:solidFill>
              </a:rPr>
              <a:t>热罐有效容积可按需调整)</a:t>
            </a:r>
            <a:endParaRPr lang="zh-CN" sz="1200" dirty="0">
              <a:solidFill>
                <a:srgbClr val="000000"/>
              </a:solidFill>
            </a:endParaRPr>
          </a:p>
        </p:txBody>
      </p:sp>
      <p:sp>
        <p:nvSpPr>
          <p:cNvPr id="23" name="PA_文本框 28"/>
          <p:cNvSpPr txBox="1"/>
          <p:nvPr>
            <p:custDataLst>
              <p:tags r:id="rId6"/>
            </p:custDataLst>
          </p:nvPr>
        </p:nvSpPr>
        <p:spPr>
          <a:xfrm>
            <a:off x="4439920" y="2252345"/>
            <a:ext cx="3032125" cy="25273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sz="1200" dirty="0">
                <a:solidFill>
                  <a:srgbClr val="000000"/>
                </a:solidFill>
              </a:rPr>
              <a:t>出水方式：</a:t>
            </a:r>
            <a:r>
              <a:rPr lang="zh-CN" sz="1200" dirty="0">
                <a:solidFill>
                  <a:srgbClr val="000000"/>
                </a:solidFill>
              </a:rPr>
              <a:t> 一开一温（可定制冰水）</a:t>
            </a:r>
            <a:endParaRPr lang="zh-CN" sz="1200" dirty="0">
              <a:solidFill>
                <a:srgbClr val="000000"/>
              </a:solidFill>
            </a:endParaRPr>
          </a:p>
        </p:txBody>
      </p:sp>
      <p:sp>
        <p:nvSpPr>
          <p:cNvPr id="24" name="PA_文本框 28"/>
          <p:cNvSpPr txBox="1"/>
          <p:nvPr>
            <p:custDataLst>
              <p:tags r:id="rId7"/>
            </p:custDataLst>
          </p:nvPr>
        </p:nvSpPr>
        <p:spPr>
          <a:xfrm>
            <a:off x="4439920" y="2505075"/>
            <a:ext cx="3032125" cy="25273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sz="1200" dirty="0">
                <a:solidFill>
                  <a:srgbClr val="000000"/>
                </a:solidFill>
              </a:rPr>
              <a:t>开水供水流量</a:t>
            </a:r>
            <a:r>
              <a:rPr sz="1200" dirty="0" smtClean="0">
                <a:solidFill>
                  <a:srgbClr val="000000"/>
                </a:solidFill>
              </a:rPr>
              <a:t>：</a:t>
            </a:r>
            <a:r>
              <a:rPr lang="en-US" sz="1200" dirty="0" smtClean="0">
                <a:solidFill>
                  <a:srgbClr val="000000"/>
                </a:solidFill>
              </a:rPr>
              <a:t>4</a:t>
            </a:r>
            <a:r>
              <a:rPr lang="zh-CN" sz="1200" dirty="0" smtClean="0">
                <a:solidFill>
                  <a:srgbClr val="000000"/>
                </a:solidFill>
              </a:rPr>
              <a:t>0</a:t>
            </a:r>
            <a:r>
              <a:rPr lang="zh-CN" sz="1200" dirty="0">
                <a:solidFill>
                  <a:srgbClr val="000000"/>
                </a:solidFill>
              </a:rPr>
              <a:t>L/h </a:t>
            </a:r>
            <a:endParaRPr lang="zh-CN" sz="1200" dirty="0">
              <a:solidFill>
                <a:srgbClr val="000000"/>
              </a:solidFill>
            </a:endParaRPr>
          </a:p>
        </p:txBody>
      </p:sp>
      <p:sp>
        <p:nvSpPr>
          <p:cNvPr id="25" name="PA_文本框 28"/>
          <p:cNvSpPr txBox="1"/>
          <p:nvPr>
            <p:custDataLst>
              <p:tags r:id="rId8"/>
            </p:custDataLst>
          </p:nvPr>
        </p:nvSpPr>
        <p:spPr>
          <a:xfrm>
            <a:off x="4439920" y="2737485"/>
            <a:ext cx="3444448" cy="25273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>
              <a:lnSpc>
                <a:spcPct val="120000"/>
              </a:lnSpc>
            </a:pPr>
            <a:r>
              <a:rPr sz="1000" dirty="0">
                <a:solidFill>
                  <a:srgbClr val="000000"/>
                </a:solidFill>
                <a:latin typeface="+mn-ea"/>
              </a:rPr>
              <a:t>反渗透过滤系统规格：400G(水温25℃时产水量60 L/h)</a:t>
            </a:r>
            <a:endParaRPr sz="100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26" name="PA_文本框 28"/>
          <p:cNvSpPr txBox="1"/>
          <p:nvPr>
            <p:custDataLst>
              <p:tags r:id="rId9"/>
            </p:custDataLst>
          </p:nvPr>
        </p:nvSpPr>
        <p:spPr>
          <a:xfrm>
            <a:off x="4427984" y="2990215"/>
            <a:ext cx="4176464" cy="25273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>
              <a:lnSpc>
                <a:spcPct val="120000"/>
              </a:lnSpc>
            </a:pPr>
            <a:r>
              <a:rPr sz="1000" dirty="0">
                <a:solidFill>
                  <a:srgbClr val="000000"/>
                </a:solidFill>
              </a:rPr>
              <a:t>热罐和电热管材质：热罐材质不锈钢SUS304/电热管材质316L</a:t>
            </a:r>
            <a:endParaRPr sz="1000" dirty="0">
              <a:solidFill>
                <a:srgbClr val="000000"/>
              </a:solidFill>
            </a:endParaRPr>
          </a:p>
        </p:txBody>
      </p:sp>
      <p:sp>
        <p:nvSpPr>
          <p:cNvPr id="28" name="PA_文本框 28"/>
          <p:cNvSpPr txBox="1"/>
          <p:nvPr>
            <p:custDataLst>
              <p:tags r:id="rId10"/>
            </p:custDataLst>
          </p:nvPr>
        </p:nvSpPr>
        <p:spPr>
          <a:xfrm>
            <a:off x="4439920" y="3242945"/>
            <a:ext cx="3032125" cy="25273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sz="1200" dirty="0">
                <a:solidFill>
                  <a:srgbClr val="000000"/>
                </a:solidFill>
              </a:rPr>
              <a:t>外形尺寸：</a:t>
            </a:r>
            <a:r>
              <a:rPr lang="en-US" sz="1200" dirty="0">
                <a:solidFill>
                  <a:srgbClr val="000000"/>
                </a:solidFill>
              </a:rPr>
              <a:t>470</a:t>
            </a:r>
            <a:r>
              <a:rPr sz="1200" dirty="0">
                <a:solidFill>
                  <a:srgbClr val="000000"/>
                </a:solidFill>
              </a:rPr>
              <a:t>*45</a:t>
            </a:r>
            <a:r>
              <a:rPr lang="en-US" sz="1200" dirty="0">
                <a:solidFill>
                  <a:srgbClr val="000000"/>
                </a:solidFill>
              </a:rPr>
              <a:t>4</a:t>
            </a:r>
            <a:r>
              <a:rPr sz="1200" dirty="0">
                <a:solidFill>
                  <a:srgbClr val="000000"/>
                </a:solidFill>
              </a:rPr>
              <a:t>*1494</a:t>
            </a:r>
            <a:endParaRPr sz="1200" dirty="0">
              <a:solidFill>
                <a:srgbClr val="000000"/>
              </a:solidFill>
            </a:endParaRPr>
          </a:p>
        </p:txBody>
      </p:sp>
      <p:sp>
        <p:nvSpPr>
          <p:cNvPr id="29" name="PA_文本框 28"/>
          <p:cNvSpPr txBox="1"/>
          <p:nvPr>
            <p:custDataLst>
              <p:tags r:id="rId11"/>
            </p:custDataLst>
          </p:nvPr>
        </p:nvSpPr>
        <p:spPr>
          <a:xfrm>
            <a:off x="4439920" y="3495675"/>
            <a:ext cx="3032125" cy="25273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sz="1200" dirty="0">
                <a:solidFill>
                  <a:srgbClr val="000000"/>
                </a:solidFill>
              </a:rPr>
              <a:t>适用水压：0.15-0.4MPa</a:t>
            </a:r>
            <a:endParaRPr sz="1200" dirty="0">
              <a:solidFill>
                <a:srgbClr val="000000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PA_库_组合 28"/>
          <p:cNvGrpSpPr/>
          <p:nvPr>
            <p:custDataLst>
              <p:tags r:id="rId1"/>
            </p:custDataLst>
          </p:nvPr>
        </p:nvGrpSpPr>
        <p:grpSpPr>
          <a:xfrm>
            <a:off x="248920" y="1129030"/>
            <a:ext cx="1612265" cy="1846580"/>
            <a:chOff x="3869067" y="1772816"/>
            <a:chExt cx="1901372" cy="2144485"/>
          </a:xfrm>
          <a:solidFill>
            <a:schemeClr val="accent1"/>
          </a:solidFill>
        </p:grpSpPr>
        <p:sp>
          <p:nvSpPr>
            <p:cNvPr id="42" name="Rectangle 18"/>
            <p:cNvSpPr/>
            <p:nvPr/>
          </p:nvSpPr>
          <p:spPr>
            <a:xfrm>
              <a:off x="3869067" y="1772816"/>
              <a:ext cx="1901372" cy="19013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  <p:sp>
          <p:nvSpPr>
            <p:cNvPr id="43" name="Freeform: Shape 19"/>
            <p:cNvSpPr/>
            <p:nvPr/>
          </p:nvSpPr>
          <p:spPr>
            <a:xfrm rot="10800000">
              <a:off x="3869067" y="3547187"/>
              <a:ext cx="1901372" cy="370114"/>
            </a:xfrm>
            <a:custGeom>
              <a:avLst/>
              <a:gdLst>
                <a:gd name="connsiteX0" fmla="*/ 1901372 w 1901372"/>
                <a:gd name="connsiteY0" fmla="*/ 370114 h 370114"/>
                <a:gd name="connsiteX1" fmla="*/ 0 w 1901372"/>
                <a:gd name="connsiteY1" fmla="*/ 370114 h 370114"/>
                <a:gd name="connsiteX2" fmla="*/ 0 w 1901372"/>
                <a:gd name="connsiteY2" fmla="*/ 239486 h 370114"/>
                <a:gd name="connsiteX3" fmla="*/ 639355 w 1901372"/>
                <a:gd name="connsiteY3" fmla="*/ 239486 h 370114"/>
                <a:gd name="connsiteX4" fmla="*/ 950686 w 1901372"/>
                <a:gd name="connsiteY4" fmla="*/ 0 h 370114"/>
                <a:gd name="connsiteX5" fmla="*/ 1262017 w 1901372"/>
                <a:gd name="connsiteY5" fmla="*/ 239486 h 370114"/>
                <a:gd name="connsiteX6" fmla="*/ 1901372 w 1901372"/>
                <a:gd name="connsiteY6" fmla="*/ 239486 h 37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1372" h="370114">
                  <a:moveTo>
                    <a:pt x="1901372" y="370114"/>
                  </a:moveTo>
                  <a:lnTo>
                    <a:pt x="0" y="370114"/>
                  </a:lnTo>
                  <a:lnTo>
                    <a:pt x="0" y="239486"/>
                  </a:lnTo>
                  <a:lnTo>
                    <a:pt x="639355" y="239486"/>
                  </a:lnTo>
                  <a:lnTo>
                    <a:pt x="950686" y="0"/>
                  </a:lnTo>
                  <a:lnTo>
                    <a:pt x="1262017" y="239486"/>
                  </a:lnTo>
                  <a:lnTo>
                    <a:pt x="1901372" y="2394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</p:grpSp>
      <p:grpSp>
        <p:nvGrpSpPr>
          <p:cNvPr id="44" name="PA_库_组合 27"/>
          <p:cNvGrpSpPr/>
          <p:nvPr>
            <p:custDataLst>
              <p:tags r:id="rId2"/>
            </p:custDataLst>
          </p:nvPr>
        </p:nvGrpSpPr>
        <p:grpSpPr>
          <a:xfrm>
            <a:off x="2007870" y="1137285"/>
            <a:ext cx="1612265" cy="1843405"/>
            <a:chOff x="1168053" y="1772816"/>
            <a:chExt cx="1901372" cy="2140857"/>
          </a:xfrm>
          <a:solidFill>
            <a:srgbClr val="005DA2"/>
          </a:solidFill>
        </p:grpSpPr>
        <p:sp>
          <p:nvSpPr>
            <p:cNvPr id="45" name="Rectangle 22"/>
            <p:cNvSpPr/>
            <p:nvPr/>
          </p:nvSpPr>
          <p:spPr>
            <a:xfrm>
              <a:off x="1168053" y="1772816"/>
              <a:ext cx="1901372" cy="19013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  <p:sp>
          <p:nvSpPr>
            <p:cNvPr id="46" name="Freeform: Shape 23"/>
            <p:cNvSpPr/>
            <p:nvPr/>
          </p:nvSpPr>
          <p:spPr>
            <a:xfrm rot="10800000">
              <a:off x="1168053" y="3543559"/>
              <a:ext cx="1901372" cy="370114"/>
            </a:xfrm>
            <a:custGeom>
              <a:avLst/>
              <a:gdLst>
                <a:gd name="connsiteX0" fmla="*/ 1901372 w 1901372"/>
                <a:gd name="connsiteY0" fmla="*/ 370114 h 370114"/>
                <a:gd name="connsiteX1" fmla="*/ 0 w 1901372"/>
                <a:gd name="connsiteY1" fmla="*/ 370114 h 370114"/>
                <a:gd name="connsiteX2" fmla="*/ 0 w 1901372"/>
                <a:gd name="connsiteY2" fmla="*/ 239486 h 370114"/>
                <a:gd name="connsiteX3" fmla="*/ 639355 w 1901372"/>
                <a:gd name="connsiteY3" fmla="*/ 239486 h 370114"/>
                <a:gd name="connsiteX4" fmla="*/ 950686 w 1901372"/>
                <a:gd name="connsiteY4" fmla="*/ 0 h 370114"/>
                <a:gd name="connsiteX5" fmla="*/ 1262017 w 1901372"/>
                <a:gd name="connsiteY5" fmla="*/ 239486 h 370114"/>
                <a:gd name="connsiteX6" fmla="*/ 1901372 w 1901372"/>
                <a:gd name="connsiteY6" fmla="*/ 239486 h 37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1372" h="370114">
                  <a:moveTo>
                    <a:pt x="1901372" y="370114"/>
                  </a:moveTo>
                  <a:lnTo>
                    <a:pt x="0" y="370114"/>
                  </a:lnTo>
                  <a:lnTo>
                    <a:pt x="0" y="239486"/>
                  </a:lnTo>
                  <a:lnTo>
                    <a:pt x="639355" y="239486"/>
                  </a:lnTo>
                  <a:lnTo>
                    <a:pt x="950686" y="0"/>
                  </a:lnTo>
                  <a:lnTo>
                    <a:pt x="1262017" y="239486"/>
                  </a:lnTo>
                  <a:lnTo>
                    <a:pt x="1901372" y="2394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</p:grpSp>
      <p:grpSp>
        <p:nvGrpSpPr>
          <p:cNvPr id="47" name="PA_库_组合 29"/>
          <p:cNvGrpSpPr/>
          <p:nvPr>
            <p:custDataLst>
              <p:tags r:id="rId3"/>
            </p:custDataLst>
          </p:nvPr>
        </p:nvGrpSpPr>
        <p:grpSpPr>
          <a:xfrm>
            <a:off x="3766820" y="1123950"/>
            <a:ext cx="1612265" cy="1843405"/>
            <a:chOff x="6570080" y="1772816"/>
            <a:chExt cx="1901373" cy="2140857"/>
          </a:xfrm>
          <a:solidFill>
            <a:schemeClr val="accent1"/>
          </a:solidFill>
        </p:grpSpPr>
        <p:sp>
          <p:nvSpPr>
            <p:cNvPr id="48" name="Rectangle 26"/>
            <p:cNvSpPr/>
            <p:nvPr/>
          </p:nvSpPr>
          <p:spPr>
            <a:xfrm>
              <a:off x="6570081" y="1772816"/>
              <a:ext cx="1901372" cy="19013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49" name="Freeform: Shape 27"/>
            <p:cNvSpPr/>
            <p:nvPr/>
          </p:nvSpPr>
          <p:spPr>
            <a:xfrm rot="10800000">
              <a:off x="6570080" y="3543559"/>
              <a:ext cx="1901372" cy="370114"/>
            </a:xfrm>
            <a:custGeom>
              <a:avLst/>
              <a:gdLst>
                <a:gd name="connsiteX0" fmla="*/ 1901372 w 1901372"/>
                <a:gd name="connsiteY0" fmla="*/ 370114 h 370114"/>
                <a:gd name="connsiteX1" fmla="*/ 0 w 1901372"/>
                <a:gd name="connsiteY1" fmla="*/ 370114 h 370114"/>
                <a:gd name="connsiteX2" fmla="*/ 0 w 1901372"/>
                <a:gd name="connsiteY2" fmla="*/ 239486 h 370114"/>
                <a:gd name="connsiteX3" fmla="*/ 639355 w 1901372"/>
                <a:gd name="connsiteY3" fmla="*/ 239486 h 370114"/>
                <a:gd name="connsiteX4" fmla="*/ 950686 w 1901372"/>
                <a:gd name="connsiteY4" fmla="*/ 0 h 370114"/>
                <a:gd name="connsiteX5" fmla="*/ 1262017 w 1901372"/>
                <a:gd name="connsiteY5" fmla="*/ 239486 h 370114"/>
                <a:gd name="connsiteX6" fmla="*/ 1901372 w 1901372"/>
                <a:gd name="connsiteY6" fmla="*/ 239486 h 37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1372" h="370114">
                  <a:moveTo>
                    <a:pt x="1901372" y="370114"/>
                  </a:moveTo>
                  <a:lnTo>
                    <a:pt x="0" y="370114"/>
                  </a:lnTo>
                  <a:lnTo>
                    <a:pt x="0" y="239486"/>
                  </a:lnTo>
                  <a:lnTo>
                    <a:pt x="639355" y="239486"/>
                  </a:lnTo>
                  <a:lnTo>
                    <a:pt x="950686" y="0"/>
                  </a:lnTo>
                  <a:lnTo>
                    <a:pt x="1262017" y="239486"/>
                  </a:lnTo>
                  <a:lnTo>
                    <a:pt x="1901372" y="2394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</p:grpSp>
      <p:grpSp>
        <p:nvGrpSpPr>
          <p:cNvPr id="50" name="PA_库_组合 30"/>
          <p:cNvGrpSpPr/>
          <p:nvPr>
            <p:custDataLst>
              <p:tags r:id="rId4"/>
            </p:custDataLst>
          </p:nvPr>
        </p:nvGrpSpPr>
        <p:grpSpPr>
          <a:xfrm>
            <a:off x="5535295" y="1136650"/>
            <a:ext cx="1612265" cy="1878330"/>
            <a:chOff x="9271092" y="1772816"/>
            <a:chExt cx="1901375" cy="2180771"/>
          </a:xfrm>
          <a:solidFill>
            <a:srgbClr val="005DA2"/>
          </a:solidFill>
        </p:grpSpPr>
        <p:sp>
          <p:nvSpPr>
            <p:cNvPr id="51" name="Rectangle 30"/>
            <p:cNvSpPr/>
            <p:nvPr/>
          </p:nvSpPr>
          <p:spPr>
            <a:xfrm>
              <a:off x="9271095" y="1772816"/>
              <a:ext cx="1901372" cy="19013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  <p:sp>
          <p:nvSpPr>
            <p:cNvPr id="52" name="Freeform: Shape 31"/>
            <p:cNvSpPr/>
            <p:nvPr/>
          </p:nvSpPr>
          <p:spPr>
            <a:xfrm rot="10800000">
              <a:off x="9271092" y="3583473"/>
              <a:ext cx="1901372" cy="370114"/>
            </a:xfrm>
            <a:custGeom>
              <a:avLst/>
              <a:gdLst>
                <a:gd name="connsiteX0" fmla="*/ 1901372 w 1901372"/>
                <a:gd name="connsiteY0" fmla="*/ 370114 h 370114"/>
                <a:gd name="connsiteX1" fmla="*/ 0 w 1901372"/>
                <a:gd name="connsiteY1" fmla="*/ 370114 h 370114"/>
                <a:gd name="connsiteX2" fmla="*/ 0 w 1901372"/>
                <a:gd name="connsiteY2" fmla="*/ 239486 h 370114"/>
                <a:gd name="connsiteX3" fmla="*/ 639355 w 1901372"/>
                <a:gd name="connsiteY3" fmla="*/ 239486 h 370114"/>
                <a:gd name="connsiteX4" fmla="*/ 950686 w 1901372"/>
                <a:gd name="connsiteY4" fmla="*/ 0 h 370114"/>
                <a:gd name="connsiteX5" fmla="*/ 1262017 w 1901372"/>
                <a:gd name="connsiteY5" fmla="*/ 239486 h 370114"/>
                <a:gd name="connsiteX6" fmla="*/ 1901372 w 1901372"/>
                <a:gd name="connsiteY6" fmla="*/ 239486 h 37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1372" h="370114">
                  <a:moveTo>
                    <a:pt x="1901372" y="370114"/>
                  </a:moveTo>
                  <a:lnTo>
                    <a:pt x="0" y="370114"/>
                  </a:lnTo>
                  <a:lnTo>
                    <a:pt x="0" y="239486"/>
                  </a:lnTo>
                  <a:lnTo>
                    <a:pt x="639355" y="239486"/>
                  </a:lnTo>
                  <a:lnTo>
                    <a:pt x="950686" y="0"/>
                  </a:lnTo>
                  <a:lnTo>
                    <a:pt x="1262017" y="239486"/>
                  </a:lnTo>
                  <a:lnTo>
                    <a:pt x="1901372" y="2394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</p:grpSp>
      <p:grpSp>
        <p:nvGrpSpPr>
          <p:cNvPr id="53" name="PA_库_组合 1"/>
          <p:cNvGrpSpPr/>
          <p:nvPr>
            <p:custDataLst>
              <p:tags r:id="rId5"/>
            </p:custDataLst>
          </p:nvPr>
        </p:nvGrpSpPr>
        <p:grpSpPr>
          <a:xfrm>
            <a:off x="2007819" y="3108747"/>
            <a:ext cx="1612265" cy="1255395"/>
            <a:chOff x="1311859" y="4191422"/>
            <a:chExt cx="1612265" cy="1255395"/>
          </a:xfrm>
        </p:grpSpPr>
        <p:sp>
          <p:nvSpPr>
            <p:cNvPr id="54" name="TextBox 33"/>
            <p:cNvSpPr txBox="1"/>
            <p:nvPr/>
          </p:nvSpPr>
          <p:spPr bwMode="auto">
            <a:xfrm>
              <a:off x="1580128" y="4191422"/>
              <a:ext cx="1077218" cy="1723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t" anchorCtr="0">
              <a:normAutofit fontScale="92500" lnSpcReduction="2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lvl="1" algn="ctr"/>
              <a:r>
                <a:rPr lang="zh-CN" altLang="en-US" sz="1400" b="1" dirty="0">
                  <a:solidFill>
                    <a:schemeClr val="accent1"/>
                  </a:solidFill>
                </a:rPr>
                <a:t>高效节能</a:t>
              </a:r>
              <a:r>
                <a:rPr lang="zh-CN" altLang="en-US" sz="1000" dirty="0">
                  <a:solidFill>
                    <a:schemeClr val="accent1"/>
                  </a:solidFill>
                </a:rPr>
                <a:t>(节电、节水)</a:t>
              </a:r>
              <a:endParaRPr lang="zh-CN" altLang="en-US" sz="1000" dirty="0">
                <a:solidFill>
                  <a:schemeClr val="accent1"/>
                </a:solidFill>
              </a:endParaRPr>
            </a:p>
          </p:txBody>
        </p:sp>
        <p:sp>
          <p:nvSpPr>
            <p:cNvPr id="55" name="Rectangle 38"/>
            <p:cNvSpPr/>
            <p:nvPr/>
          </p:nvSpPr>
          <p:spPr>
            <a:xfrm>
              <a:off x="1311859" y="4492412"/>
              <a:ext cx="1612265" cy="954405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sz="800" b="1" dirty="0" smtClean="0">
                  <a:solidFill>
                    <a:schemeClr val="dk1">
                      <a:lumMod val="100000"/>
                    </a:schemeClr>
                  </a:solidFill>
                </a:rPr>
                <a:t>节电率高达</a:t>
              </a:r>
              <a:r>
                <a:rPr lang="en-US" altLang="zh-CN" sz="800" b="1" dirty="0" smtClean="0">
                  <a:solidFill>
                    <a:schemeClr val="dk1">
                      <a:lumMod val="100000"/>
                    </a:schemeClr>
                  </a:solidFill>
                </a:rPr>
                <a:t>70%</a:t>
              </a:r>
              <a:r>
                <a:rPr lang="zh-CN" altLang="en-US" sz="800" b="1" dirty="0" smtClean="0">
                  <a:solidFill>
                    <a:schemeClr val="dk1">
                      <a:lumMod val="100000"/>
                    </a:schemeClr>
                  </a:solidFill>
                </a:rPr>
                <a:t>以上</a:t>
              </a:r>
              <a:r>
                <a:rPr lang="zh-CN" alt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，</a:t>
              </a:r>
              <a:endParaRPr lang="en-US" altLang="zh-CN" sz="800" dirty="0" smtClean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与储热式相比，无水垢能耗、基本消除了保温能耗和汽化热能耗，</a:t>
              </a:r>
              <a:endParaRPr lang="zh-CN" altLang="en-US" sz="800" dirty="0" smtClean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（温水节能率达</a:t>
              </a:r>
              <a:r>
                <a:rPr lang="en-US" altLang="zh-CN" sz="800" dirty="0" smtClean="0">
                  <a:solidFill>
                    <a:schemeClr val="dk1">
                      <a:lumMod val="100000"/>
                    </a:schemeClr>
                  </a:solidFill>
                </a:rPr>
                <a:t>85-95%</a:t>
              </a:r>
              <a:r>
                <a:rPr lang="zh-CN" alt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，</a:t>
              </a:r>
              <a:r>
                <a:rPr lang="en-US" altLang="zh-CN" sz="800" dirty="0" smtClean="0">
                  <a:solidFill>
                    <a:schemeClr val="dk1">
                      <a:lumMod val="100000"/>
                    </a:schemeClr>
                  </a:solidFill>
                </a:rPr>
                <a:t>  </a:t>
              </a:r>
              <a:endParaRPr lang="en-US" altLang="zh-CN" sz="800" dirty="0" smtClean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开水节能率达</a:t>
              </a:r>
              <a:r>
                <a:rPr lang="en-US" altLang="zh-CN" sz="800" dirty="0" smtClean="0">
                  <a:solidFill>
                    <a:schemeClr val="dk1">
                      <a:lumMod val="100000"/>
                    </a:schemeClr>
                  </a:solidFill>
                </a:rPr>
                <a:t>30-70%</a:t>
              </a:r>
              <a:r>
                <a:rPr lang="zh-CN" alt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）；</a:t>
              </a:r>
              <a:endParaRPr lang="en-US" altLang="zh-CN" sz="800" dirty="0" smtClean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800" b="1" dirty="0" smtClean="0">
                  <a:solidFill>
                    <a:schemeClr val="dk1">
                      <a:lumMod val="100000"/>
                    </a:schemeClr>
                  </a:solidFill>
                </a:rPr>
                <a:t>全天候节水</a:t>
              </a:r>
              <a:endParaRPr lang="zh-CN" altLang="en-US" sz="800" b="1" dirty="0" smtClean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800" b="1" dirty="0" smtClean="0">
                  <a:solidFill>
                    <a:schemeClr val="dk1">
                      <a:lumMod val="100000"/>
                    </a:schemeClr>
                  </a:solidFill>
                </a:rPr>
                <a:t>比同业节水</a:t>
              </a:r>
              <a:r>
                <a:rPr lang="en-US" altLang="zh-CN" sz="800" b="1" dirty="0" smtClean="0">
                  <a:solidFill>
                    <a:schemeClr val="dk1">
                      <a:lumMod val="100000"/>
                    </a:schemeClr>
                  </a:solidFill>
                </a:rPr>
                <a:t>50%</a:t>
              </a:r>
              <a:r>
                <a:rPr lang="zh-CN" altLang="en-US" sz="800" b="1" dirty="0" smtClean="0">
                  <a:solidFill>
                    <a:schemeClr val="dk1">
                      <a:lumMod val="100000"/>
                    </a:schemeClr>
                  </a:solidFill>
                </a:rPr>
                <a:t>以上</a:t>
              </a:r>
              <a:r>
                <a:rPr lang="zh-CN" alt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；</a:t>
              </a:r>
              <a:endParaRPr lang="zh-CN" altLang="en-US" sz="800" dirty="0" smtClean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</p:grpSp>
      <p:grpSp>
        <p:nvGrpSpPr>
          <p:cNvPr id="69" name="PA_库_组合 30"/>
          <p:cNvGrpSpPr/>
          <p:nvPr>
            <p:custDataLst>
              <p:tags r:id="rId6"/>
            </p:custDataLst>
          </p:nvPr>
        </p:nvGrpSpPr>
        <p:grpSpPr>
          <a:xfrm>
            <a:off x="7296785" y="1136650"/>
            <a:ext cx="1612265" cy="1878330"/>
            <a:chOff x="9271092" y="1772816"/>
            <a:chExt cx="1901375" cy="2180771"/>
          </a:xfrm>
          <a:solidFill>
            <a:srgbClr val="005DA2"/>
          </a:solidFill>
        </p:grpSpPr>
        <p:sp>
          <p:nvSpPr>
            <p:cNvPr id="70" name="Rectangle 30"/>
            <p:cNvSpPr/>
            <p:nvPr/>
          </p:nvSpPr>
          <p:spPr>
            <a:xfrm>
              <a:off x="9271095" y="1772816"/>
              <a:ext cx="1901372" cy="19013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  <p:sp>
          <p:nvSpPr>
            <p:cNvPr id="71" name="Freeform: Shape 31"/>
            <p:cNvSpPr/>
            <p:nvPr/>
          </p:nvSpPr>
          <p:spPr>
            <a:xfrm rot="10800000">
              <a:off x="9271092" y="3583473"/>
              <a:ext cx="1901372" cy="370114"/>
            </a:xfrm>
            <a:custGeom>
              <a:avLst/>
              <a:gdLst>
                <a:gd name="connsiteX0" fmla="*/ 1901372 w 1901372"/>
                <a:gd name="connsiteY0" fmla="*/ 370114 h 370114"/>
                <a:gd name="connsiteX1" fmla="*/ 0 w 1901372"/>
                <a:gd name="connsiteY1" fmla="*/ 370114 h 370114"/>
                <a:gd name="connsiteX2" fmla="*/ 0 w 1901372"/>
                <a:gd name="connsiteY2" fmla="*/ 239486 h 370114"/>
                <a:gd name="connsiteX3" fmla="*/ 639355 w 1901372"/>
                <a:gd name="connsiteY3" fmla="*/ 239486 h 370114"/>
                <a:gd name="connsiteX4" fmla="*/ 950686 w 1901372"/>
                <a:gd name="connsiteY4" fmla="*/ 0 h 370114"/>
                <a:gd name="connsiteX5" fmla="*/ 1262017 w 1901372"/>
                <a:gd name="connsiteY5" fmla="*/ 239486 h 370114"/>
                <a:gd name="connsiteX6" fmla="*/ 1901372 w 1901372"/>
                <a:gd name="connsiteY6" fmla="*/ 239486 h 37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1372" h="370114">
                  <a:moveTo>
                    <a:pt x="1901372" y="370114"/>
                  </a:moveTo>
                  <a:lnTo>
                    <a:pt x="0" y="370114"/>
                  </a:lnTo>
                  <a:lnTo>
                    <a:pt x="0" y="239486"/>
                  </a:lnTo>
                  <a:lnTo>
                    <a:pt x="639355" y="239486"/>
                  </a:lnTo>
                  <a:lnTo>
                    <a:pt x="950686" y="0"/>
                  </a:lnTo>
                  <a:lnTo>
                    <a:pt x="1262017" y="239486"/>
                  </a:lnTo>
                  <a:lnTo>
                    <a:pt x="1901372" y="2394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</p:grpSp>
      <p:pic>
        <p:nvPicPr>
          <p:cNvPr id="73" name="图片 72" descr="节能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435860" y="1497965"/>
            <a:ext cx="755650" cy="753110"/>
          </a:xfrm>
          <a:prstGeom prst="rect">
            <a:avLst/>
          </a:prstGeom>
        </p:spPr>
      </p:pic>
      <p:grpSp>
        <p:nvGrpSpPr>
          <p:cNvPr id="74" name="PA_库_组合 1"/>
          <p:cNvGrpSpPr/>
          <p:nvPr>
            <p:custDataLst>
              <p:tags r:id="rId8"/>
            </p:custDataLst>
          </p:nvPr>
        </p:nvGrpSpPr>
        <p:grpSpPr>
          <a:xfrm>
            <a:off x="248285" y="3090332"/>
            <a:ext cx="1612265" cy="1583690"/>
            <a:chOff x="1311859" y="4191422"/>
            <a:chExt cx="1612265" cy="1255395"/>
          </a:xfrm>
        </p:grpSpPr>
        <p:sp>
          <p:nvSpPr>
            <p:cNvPr id="75" name="TextBox 33"/>
            <p:cNvSpPr txBox="1"/>
            <p:nvPr/>
          </p:nvSpPr>
          <p:spPr bwMode="auto">
            <a:xfrm>
              <a:off x="1580128" y="4191422"/>
              <a:ext cx="1077218" cy="1723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t" anchorCtr="0">
              <a:norm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lvl="1" algn="ctr"/>
              <a:r>
                <a:rPr lang="zh-CN" altLang="en-US" sz="1200" b="1" dirty="0">
                  <a:solidFill>
                    <a:schemeClr val="accent1"/>
                  </a:solidFill>
                </a:rPr>
                <a:t>健康</a:t>
              </a:r>
              <a:endParaRPr lang="zh-CN" altLang="en-US" sz="1200" b="1" dirty="0">
                <a:solidFill>
                  <a:schemeClr val="accent1"/>
                </a:solidFill>
              </a:endParaRPr>
            </a:p>
          </p:txBody>
        </p:sp>
        <p:sp>
          <p:nvSpPr>
            <p:cNvPr id="76" name="Rectangle 38"/>
            <p:cNvSpPr/>
            <p:nvPr/>
          </p:nvSpPr>
          <p:spPr>
            <a:xfrm>
              <a:off x="1311859" y="4492412"/>
              <a:ext cx="1612265" cy="954405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l">
                <a:lnSpc>
                  <a:spcPct val="120000"/>
                </a:lnSpc>
                <a:defRPr/>
              </a:pPr>
              <a:r>
                <a:rPr sz="800" b="1" dirty="0">
                  <a:solidFill>
                    <a:schemeClr val="dk1">
                      <a:lumMod val="100000"/>
                    </a:schemeClr>
                  </a:solidFill>
                </a:rPr>
                <a:t>即制即饮</a:t>
              </a:r>
              <a:r>
                <a:rPr lang="zh-CN" sz="800" b="1" dirty="0">
                  <a:solidFill>
                    <a:schemeClr val="dk1">
                      <a:lumMod val="100000"/>
                    </a:schemeClr>
                  </a:solidFill>
                </a:rPr>
                <a:t>：</a:t>
              </a:r>
              <a:r>
                <a:rPr sz="800" dirty="0" err="1" smtClean="0">
                  <a:solidFill>
                    <a:schemeClr val="dk1">
                      <a:lumMod val="100000"/>
                    </a:schemeClr>
                  </a:solidFill>
                </a:rPr>
                <a:t>纯水即热</a:t>
              </a:r>
              <a:r>
                <a:rPr sz="800" dirty="0" err="1">
                  <a:solidFill>
                    <a:schemeClr val="dk1">
                      <a:lumMod val="100000"/>
                    </a:schemeClr>
                  </a:solidFill>
                </a:rPr>
                <a:t>，无阴阳水</a:t>
              </a: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/千滚水之忧，水质新鲜卫生、口感好；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l">
                <a:lnSpc>
                  <a:spcPct val="120000"/>
                </a:lnSpc>
                <a:defRPr/>
              </a:pPr>
              <a:r>
                <a:rPr sz="800" b="1" dirty="0">
                  <a:solidFill>
                    <a:schemeClr val="dk1">
                      <a:lumMod val="100000"/>
                    </a:schemeClr>
                  </a:solidFill>
                </a:rPr>
                <a:t>直流纯水</a:t>
              </a:r>
              <a:r>
                <a:rPr lang="zh-CN" sz="800" b="1" dirty="0">
                  <a:solidFill>
                    <a:schemeClr val="dk1">
                      <a:lumMod val="100000"/>
                    </a:schemeClr>
                  </a:solidFill>
                </a:rPr>
                <a:t>：</a:t>
              </a: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既无水垢,又无后置活性碳的碳粉、细菌和砷的"二次污染"；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l">
                <a:lnSpc>
                  <a:spcPct val="120000"/>
                </a:lnSpc>
                <a:defRPr/>
              </a:pPr>
              <a:r>
                <a:rPr sz="800" b="1" dirty="0" err="1">
                  <a:solidFill>
                    <a:schemeClr val="dk1">
                      <a:lumMod val="100000"/>
                    </a:schemeClr>
                  </a:solidFill>
                </a:rPr>
                <a:t>水质TDS</a:t>
              </a:r>
              <a:r>
                <a:rPr sz="800" b="1" dirty="0" err="1" smtClean="0">
                  <a:solidFill>
                    <a:schemeClr val="dk1">
                      <a:lumMod val="100000"/>
                    </a:schemeClr>
                  </a:solidFill>
                </a:rPr>
                <a:t>值显示</a:t>
              </a:r>
              <a:r>
                <a:rPr lang="en-US" sz="800" b="1" dirty="0" smtClean="0">
                  <a:solidFill>
                    <a:schemeClr val="dk1">
                      <a:lumMod val="100000"/>
                    </a:schemeClr>
                  </a:solidFill>
                </a:rPr>
                <a:t>：</a:t>
              </a:r>
              <a:endParaRPr sz="800" b="1" dirty="0">
                <a:solidFill>
                  <a:schemeClr val="dk1">
                    <a:lumMod val="100000"/>
                  </a:schemeClr>
                </a:solidFill>
              </a:endParaRPr>
            </a:p>
            <a:p>
              <a:pPr>
                <a:lnSpc>
                  <a:spcPct val="120000"/>
                </a:lnSpc>
                <a:defRPr/>
              </a:pPr>
              <a:r>
                <a:rPr lang="zh-CN" altLang="en-US" sz="800" b="1" dirty="0" smtClean="0">
                  <a:solidFill>
                    <a:schemeClr val="dk1">
                      <a:lumMod val="100000"/>
                    </a:schemeClr>
                  </a:solidFill>
                </a:rPr>
                <a:t>自动更新水质 ：</a:t>
              </a:r>
              <a:r>
                <a:rPr sz="800" dirty="0" smtClean="0">
                  <a:solidFill>
                    <a:schemeClr val="dk1">
                      <a:lumMod val="100000"/>
                    </a:schemeClr>
                  </a:solidFill>
                </a:rPr>
                <a:t>停机</a:t>
              </a: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48</a:t>
              </a:r>
              <a:r>
                <a:rPr sz="800" dirty="0" smtClean="0">
                  <a:solidFill>
                    <a:schemeClr val="dk1">
                      <a:lumMod val="100000"/>
                    </a:schemeClr>
                  </a:solidFill>
                </a:rPr>
                <a:t>小时</a:t>
              </a:r>
              <a:r>
                <a:rPr 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储水罐</a:t>
              </a:r>
              <a:r>
                <a:rPr sz="800" dirty="0" smtClean="0">
                  <a:solidFill>
                    <a:schemeClr val="dk1">
                      <a:lumMod val="100000"/>
                    </a:schemeClr>
                  </a:solidFill>
                </a:rPr>
                <a:t>能</a:t>
              </a:r>
              <a:r>
                <a:rPr lang="zh-CN" alt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自动更新整机水质</a:t>
              </a:r>
              <a:r>
                <a:rPr sz="800" dirty="0" smtClean="0">
                  <a:solidFill>
                    <a:schemeClr val="dk1">
                      <a:lumMod val="100000"/>
                    </a:schemeClr>
                  </a:solidFill>
                </a:rPr>
                <a:t>，</a:t>
              </a:r>
              <a:r>
                <a:rPr sz="800" dirty="0" err="1">
                  <a:solidFill>
                    <a:schemeClr val="dk1">
                      <a:lumMod val="100000"/>
                    </a:schemeClr>
                  </a:solidFill>
                </a:rPr>
                <a:t>确保饮水健康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</p:grpSp>
      <p:grpSp>
        <p:nvGrpSpPr>
          <p:cNvPr id="77" name="PA_库_组合 1"/>
          <p:cNvGrpSpPr/>
          <p:nvPr>
            <p:custDataLst>
              <p:tags r:id="rId9"/>
            </p:custDataLst>
          </p:nvPr>
        </p:nvGrpSpPr>
        <p:grpSpPr>
          <a:xfrm>
            <a:off x="3764864" y="3090332"/>
            <a:ext cx="1612265" cy="1255395"/>
            <a:chOff x="1311859" y="4191422"/>
            <a:chExt cx="1612265" cy="1255395"/>
          </a:xfrm>
        </p:grpSpPr>
        <p:sp>
          <p:nvSpPr>
            <p:cNvPr id="78" name="TextBox 33"/>
            <p:cNvSpPr txBox="1"/>
            <p:nvPr/>
          </p:nvSpPr>
          <p:spPr bwMode="auto">
            <a:xfrm>
              <a:off x="1580128" y="4191422"/>
              <a:ext cx="1077218" cy="1723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t" anchorCtr="0">
              <a:normAutofit fontScale="87500" lnSpcReduction="1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lvl="1" algn="ctr"/>
              <a:r>
                <a:rPr lang="zh-CN" altLang="en-US" sz="1400" b="1" dirty="0">
                  <a:solidFill>
                    <a:schemeClr val="accent1"/>
                  </a:solidFill>
                </a:rPr>
                <a:t>快捷</a:t>
              </a:r>
              <a:endParaRPr lang="zh-CN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79" name="Rectangle 38"/>
            <p:cNvSpPr/>
            <p:nvPr/>
          </p:nvSpPr>
          <p:spPr>
            <a:xfrm>
              <a:off x="1311859" y="4492412"/>
              <a:ext cx="1612265" cy="954405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sz="800" b="1" dirty="0" err="1">
                  <a:solidFill>
                    <a:schemeClr val="dk1">
                      <a:lumMod val="100000"/>
                    </a:schemeClr>
                  </a:solidFill>
                </a:rPr>
                <a:t>随开随有，可连续供应</a:t>
              </a:r>
              <a:r>
                <a:rPr lang="zh-CN" sz="800" b="1" dirty="0" smtClean="0">
                  <a:solidFill>
                    <a:schemeClr val="dk1">
                      <a:lumMod val="100000"/>
                    </a:schemeClr>
                  </a:solidFill>
                </a:rPr>
                <a:t>开水</a:t>
              </a:r>
              <a:r>
                <a:rPr lang="zh-CN" alt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；</a:t>
              </a:r>
              <a:endParaRPr lang="zh-CN" sz="800" dirty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同时提供多种水温,提高办公效率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适用10-150人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</p:grpSp>
      <p:grpSp>
        <p:nvGrpSpPr>
          <p:cNvPr id="80" name="PA_库_组合 1"/>
          <p:cNvGrpSpPr/>
          <p:nvPr>
            <p:custDataLst>
              <p:tags r:id="rId10"/>
            </p:custDataLst>
          </p:nvPr>
        </p:nvGrpSpPr>
        <p:grpSpPr>
          <a:xfrm>
            <a:off x="5575884" y="3090332"/>
            <a:ext cx="1612265" cy="1255395"/>
            <a:chOff x="1311859" y="4191422"/>
            <a:chExt cx="1612265" cy="1255395"/>
          </a:xfrm>
        </p:grpSpPr>
        <p:sp>
          <p:nvSpPr>
            <p:cNvPr id="81" name="TextBox 33"/>
            <p:cNvSpPr txBox="1"/>
            <p:nvPr/>
          </p:nvSpPr>
          <p:spPr bwMode="auto">
            <a:xfrm>
              <a:off x="1580128" y="4191422"/>
              <a:ext cx="1077218" cy="1723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t" anchorCtr="0">
              <a:normAutofit fontScale="87500" lnSpcReduction="1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lvl="1" algn="ctr"/>
              <a:r>
                <a:rPr lang="zh-CN" altLang="en-US" sz="1400" b="1" dirty="0">
                  <a:solidFill>
                    <a:schemeClr val="accent1"/>
                  </a:solidFill>
                </a:rPr>
                <a:t>安全、可靠、低噪</a:t>
              </a:r>
              <a:endParaRPr lang="zh-CN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82" name="Rectangle 38"/>
            <p:cNvSpPr/>
            <p:nvPr/>
          </p:nvSpPr>
          <p:spPr>
            <a:xfrm>
              <a:off x="1311859" y="4492412"/>
              <a:ext cx="1612265" cy="954405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sz="800" b="1" dirty="0">
                  <a:solidFill>
                    <a:schemeClr val="dk1">
                      <a:lumMod val="100000"/>
                    </a:schemeClr>
                  </a:solidFill>
                </a:rPr>
                <a:t>五防</a:t>
              </a: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(</a:t>
              </a:r>
              <a:r>
                <a:rPr sz="800" dirty="0" err="1">
                  <a:solidFill>
                    <a:schemeClr val="dk1">
                      <a:lumMod val="100000"/>
                    </a:schemeClr>
                  </a:solidFill>
                </a:rPr>
                <a:t>防漏水、防缺水、防漏电、防过热、防干烧保护</a:t>
              </a:r>
              <a:r>
                <a:rPr sz="800" dirty="0" smtClean="0">
                  <a:solidFill>
                    <a:schemeClr val="dk1">
                      <a:lumMod val="100000"/>
                    </a:schemeClr>
                  </a:solidFill>
                </a:rPr>
                <a:t>)</a:t>
              </a:r>
              <a:r>
                <a:rPr lang="en-US" sz="800" dirty="0" smtClean="0">
                  <a:solidFill>
                    <a:schemeClr val="dk1">
                      <a:lumMod val="100000"/>
                    </a:schemeClr>
                  </a:solidFill>
                </a:rPr>
                <a:t>,</a:t>
              </a:r>
              <a:r>
                <a:rPr lang="en-US" sz="800" dirty="0" err="1" smtClean="0">
                  <a:solidFill>
                    <a:schemeClr val="dk1">
                      <a:lumMod val="100000"/>
                    </a:schemeClr>
                  </a:solidFill>
                </a:rPr>
                <a:t>水停电停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sz="800" b="1" dirty="0">
                  <a:solidFill>
                    <a:schemeClr val="dk1">
                      <a:lumMod val="100000"/>
                    </a:schemeClr>
                  </a:solidFill>
                </a:rPr>
                <a:t>无压热胆</a:t>
              </a: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,双层保温，内层使用不燃材料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sz="800" b="1" dirty="0">
                  <a:solidFill>
                    <a:schemeClr val="dk1">
                      <a:lumMod val="100000"/>
                    </a:schemeClr>
                  </a:solidFill>
                </a:rPr>
                <a:t>全自动运行,低噪运行</a:t>
              </a: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，确保办公环境安静、舒心、安全可靠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</p:grpSp>
      <p:grpSp>
        <p:nvGrpSpPr>
          <p:cNvPr id="83" name="PA_库_组合 1"/>
          <p:cNvGrpSpPr/>
          <p:nvPr>
            <p:custDataLst>
              <p:tags r:id="rId11"/>
            </p:custDataLst>
          </p:nvPr>
        </p:nvGrpSpPr>
        <p:grpSpPr>
          <a:xfrm>
            <a:off x="7295464" y="3090332"/>
            <a:ext cx="1612265" cy="1255395"/>
            <a:chOff x="1311859" y="4191422"/>
            <a:chExt cx="1612265" cy="1255395"/>
          </a:xfrm>
        </p:grpSpPr>
        <p:sp>
          <p:nvSpPr>
            <p:cNvPr id="84" name="TextBox 33"/>
            <p:cNvSpPr txBox="1"/>
            <p:nvPr/>
          </p:nvSpPr>
          <p:spPr bwMode="auto">
            <a:xfrm>
              <a:off x="1580128" y="4191422"/>
              <a:ext cx="1077218" cy="1723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t" anchorCtr="0">
              <a:normAutofit fontScale="87500" lnSpcReduction="1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lvl="1" algn="ctr"/>
              <a:r>
                <a:rPr lang="zh-CN" altLang="en-US" sz="1400" b="1" dirty="0">
                  <a:solidFill>
                    <a:schemeClr val="accent1"/>
                  </a:solidFill>
                </a:rPr>
                <a:t>外观时尚</a:t>
              </a:r>
              <a:endParaRPr lang="zh-CN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85" name="Rectangle 38"/>
            <p:cNvSpPr/>
            <p:nvPr/>
          </p:nvSpPr>
          <p:spPr>
            <a:xfrm>
              <a:off x="1311859" y="4492412"/>
              <a:ext cx="1612265" cy="954405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采用钢化玻璃、鋁合金框架、数码显示、触摸按键、美式滚轮和支脚等现代、时尚元素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sz="800" dirty="0">
                  <a:solidFill>
                    <a:schemeClr val="dk1">
                      <a:lumMod val="100000"/>
                    </a:schemeClr>
                  </a:solidFill>
                </a:rPr>
                <a:t>采用先进的模块化设计和数控生产设备制造</a:t>
              </a:r>
              <a:endParaRPr sz="8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</p:grpSp>
      <p:pic>
        <p:nvPicPr>
          <p:cNvPr id="86" name="图片 85" descr="健康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78815" y="1479550"/>
            <a:ext cx="753110" cy="755650"/>
          </a:xfrm>
          <a:prstGeom prst="rect">
            <a:avLst/>
          </a:prstGeom>
        </p:spPr>
      </p:pic>
      <p:pic>
        <p:nvPicPr>
          <p:cNvPr id="87" name="图片 86" descr="快捷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194810" y="1477010"/>
            <a:ext cx="753110" cy="755650"/>
          </a:xfrm>
          <a:prstGeom prst="rect">
            <a:avLst/>
          </a:prstGeom>
        </p:spPr>
      </p:pic>
      <p:pic>
        <p:nvPicPr>
          <p:cNvPr id="88" name="图片 87" descr="可靠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004560" y="1482090"/>
            <a:ext cx="755650" cy="753110"/>
          </a:xfrm>
          <a:prstGeom prst="rect">
            <a:avLst/>
          </a:prstGeom>
        </p:spPr>
      </p:pic>
      <p:pic>
        <p:nvPicPr>
          <p:cNvPr id="89" name="图片 88" descr="时尚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726680" y="1482090"/>
            <a:ext cx="753110" cy="75311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500"/>
                            </p:stCondLst>
                            <p:childTnLst>
                              <p:par>
                                <p:cTn id="5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decel="100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500"/>
                            </p:stCondLst>
                            <p:childTnLst>
                              <p:par>
                                <p:cTn id="5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0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000"/>
                            </p:stCondLst>
                            <p:childTnLst>
                              <p:par>
                                <p:cTn id="7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900" decel="10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9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6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6500"/>
                            </p:stCondLst>
                            <p:childTnLst>
                              <p:par>
                                <p:cTn id="8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900" decel="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PA" val="v3.2.0"/>
</p:tagLst>
</file>

<file path=ppt/tags/tag10.xml><?xml version="1.0" encoding="utf-8"?>
<p:tagLst xmlns:p="http://schemas.openxmlformats.org/presentationml/2006/main">
  <p:tag name="PA" val="v3.2.0"/>
</p:tagLst>
</file>

<file path=ppt/tags/tag11.xml><?xml version="1.0" encoding="utf-8"?>
<p:tagLst xmlns:p="http://schemas.openxmlformats.org/presentationml/2006/main">
  <p:tag name="PA" val="v4.0.0"/>
</p:tagLst>
</file>

<file path=ppt/tags/tag12.xml><?xml version="1.0" encoding="utf-8"?>
<p:tagLst xmlns:p="http://schemas.openxmlformats.org/presentationml/2006/main">
  <p:tag name="PA" val="v4.0.0"/>
</p:tagLst>
</file>

<file path=ppt/tags/tag13.xml><?xml version="1.0" encoding="utf-8"?>
<p:tagLst xmlns:p="http://schemas.openxmlformats.org/presentationml/2006/main">
  <p:tag name="PA" val="v4.0.0"/>
</p:tagLst>
</file>

<file path=ppt/tags/tag14.xml><?xml version="1.0" encoding="utf-8"?>
<p:tagLst xmlns:p="http://schemas.openxmlformats.org/presentationml/2006/main">
  <p:tag name="PA" val="v4.0.0"/>
</p:tagLst>
</file>

<file path=ppt/tags/tag15.xml><?xml version="1.0" encoding="utf-8"?>
<p:tagLst xmlns:p="http://schemas.openxmlformats.org/presentationml/2006/main">
  <p:tag name="PA" val="v4.0.0"/>
</p:tagLst>
</file>

<file path=ppt/tags/tag16.xml><?xml version="1.0" encoding="utf-8"?>
<p:tagLst xmlns:p="http://schemas.openxmlformats.org/presentationml/2006/main">
  <p:tag name="PA" val="v4.0.0"/>
</p:tagLst>
</file>

<file path=ppt/tags/tag17.xml><?xml version="1.0" encoding="utf-8"?>
<p:tagLst xmlns:p="http://schemas.openxmlformats.org/presentationml/2006/main">
  <p:tag name="PA" val="v4.0.0"/>
</p:tagLst>
</file>

<file path=ppt/tags/tag18.xml><?xml version="1.0" encoding="utf-8"?>
<p:tagLst xmlns:p="http://schemas.openxmlformats.org/presentationml/2006/main">
  <p:tag name="PA" val="v4.0.0"/>
</p:tagLst>
</file>

<file path=ppt/tags/tag19.xml><?xml version="1.0" encoding="utf-8"?>
<p:tagLst xmlns:p="http://schemas.openxmlformats.org/presentationml/2006/main">
  <p:tag name="PA" val="v4.0.0"/>
</p:tagLst>
</file>

<file path=ppt/tags/tag2.xml><?xml version="1.0" encoding="utf-8"?>
<p:tagLst xmlns:p="http://schemas.openxmlformats.org/presentationml/2006/main">
  <p:tag name="PA" val="v3.2.0"/>
</p:tagLst>
</file>

<file path=ppt/tags/tag20.xml><?xml version="1.0" encoding="utf-8"?>
<p:tagLst xmlns:p="http://schemas.openxmlformats.org/presentationml/2006/main">
  <p:tag name="PA" val="v4.0.0"/>
</p:tagLst>
</file>

<file path=ppt/tags/tag21.xml><?xml version="1.0" encoding="utf-8"?>
<p:tagLst xmlns:p="http://schemas.openxmlformats.org/presentationml/2006/main">
  <p:tag name="PA" val="v3.2.0"/>
</p:tagLst>
</file>

<file path=ppt/tags/tag22.xml><?xml version="1.0" encoding="utf-8"?>
<p:tagLst xmlns:p="http://schemas.openxmlformats.org/presentationml/2006/main">
  <p:tag name="PA" val="v3.2.0"/>
</p:tagLst>
</file>

<file path=ppt/tags/tag23.xml><?xml version="1.0" encoding="utf-8"?>
<p:tagLst xmlns:p="http://schemas.openxmlformats.org/presentationml/2006/main">
  <p:tag name="PA" val="v3.2.0"/>
</p:tagLst>
</file>

<file path=ppt/tags/tag24.xml><?xml version="1.0" encoding="utf-8"?>
<p:tagLst xmlns:p="http://schemas.openxmlformats.org/presentationml/2006/main">
  <p:tag name="PA" val="v3.2.0"/>
</p:tagLst>
</file>

<file path=ppt/tags/tag25.xml><?xml version="1.0" encoding="utf-8"?>
<p:tagLst xmlns:p="http://schemas.openxmlformats.org/presentationml/2006/main">
  <p:tag name="PA" val="v3.2.0"/>
</p:tagLst>
</file>

<file path=ppt/tags/tag26.xml><?xml version="1.0" encoding="utf-8"?>
<p:tagLst xmlns:p="http://schemas.openxmlformats.org/presentationml/2006/main">
  <p:tag name="PA" val="v3.2.0"/>
</p:tagLst>
</file>

<file path=ppt/tags/tag27.xml><?xml version="1.0" encoding="utf-8"?>
<p:tagLst xmlns:p="http://schemas.openxmlformats.org/presentationml/2006/main">
  <p:tag name="PA" val="v3.2.0"/>
</p:tagLst>
</file>

<file path=ppt/tags/tag28.xml><?xml version="1.0" encoding="utf-8"?>
<p:tagLst xmlns:p="http://schemas.openxmlformats.org/presentationml/2006/main">
  <p:tag name="PA" val="v3.2.0"/>
</p:tagLst>
</file>

<file path=ppt/tags/tag29.xml><?xml version="1.0" encoding="utf-8"?>
<p:tagLst xmlns:p="http://schemas.openxmlformats.org/presentationml/2006/main">
  <p:tag name="PA" val="v3.2.0"/>
</p:tagLst>
</file>

<file path=ppt/tags/tag3.xml><?xml version="1.0" encoding="utf-8"?>
<p:tagLst xmlns:p="http://schemas.openxmlformats.org/presentationml/2006/main">
  <p:tag name="PA" val="v3.2.0"/>
</p:tagLst>
</file>

<file path=ppt/tags/tag30.xml><?xml version="1.0" encoding="utf-8"?>
<p:tagLst xmlns:p="http://schemas.openxmlformats.org/presentationml/2006/main">
  <p:tag name="PA" val="v3.2.0"/>
</p:tagLst>
</file>

<file path=ppt/tags/tag31.xml><?xml version="1.0" encoding="utf-8"?>
<p:tagLst xmlns:p="http://schemas.openxmlformats.org/presentationml/2006/main">
  <p:tag name="PA" val="v3.2.0"/>
</p:tagLst>
</file>

<file path=ppt/tags/tag32.xml><?xml version="1.0" encoding="utf-8"?>
<p:tagLst xmlns:p="http://schemas.openxmlformats.org/presentationml/2006/main">
  <p:tag name="PA" val="v3.2.0"/>
</p:tagLst>
</file>

<file path=ppt/tags/tag33.xml><?xml version="1.0" encoding="utf-8"?>
<p:tagLst xmlns:p="http://schemas.openxmlformats.org/presentationml/2006/main">
  <p:tag name="PA" val="v3.2.0"/>
</p:tagLst>
</file>

<file path=ppt/tags/tag34.xml><?xml version="1.0" encoding="utf-8"?>
<p:tagLst xmlns:p="http://schemas.openxmlformats.org/presentationml/2006/main">
  <p:tag name="PA" val="v4.0.0"/>
</p:tagLst>
</file>

<file path=ppt/tags/tag35.xml><?xml version="1.0" encoding="utf-8"?>
<p:tagLst xmlns:p="http://schemas.openxmlformats.org/presentationml/2006/main">
  <p:tag name="PA" val="v4.0.0"/>
</p:tagLst>
</file>

<file path=ppt/tags/tag36.xml><?xml version="1.0" encoding="utf-8"?>
<p:tagLst xmlns:p="http://schemas.openxmlformats.org/presentationml/2006/main">
  <p:tag name="PA" val="v4.0.0"/>
</p:tagLst>
</file>

<file path=ppt/tags/tag37.xml><?xml version="1.0" encoding="utf-8"?>
<p:tagLst xmlns:p="http://schemas.openxmlformats.org/presentationml/2006/main">
  <p:tag name="PA" val="v4.0.0"/>
</p:tagLst>
</file>

<file path=ppt/tags/tag38.xml><?xml version="1.0" encoding="utf-8"?>
<p:tagLst xmlns:p="http://schemas.openxmlformats.org/presentationml/2006/main">
  <p:tag name="PA" val="v4.0.0"/>
</p:tagLst>
</file>

<file path=ppt/tags/tag39.xml><?xml version="1.0" encoding="utf-8"?>
<p:tagLst xmlns:p="http://schemas.openxmlformats.org/presentationml/2006/main">
  <p:tag name="PA" val="v4.0.0"/>
</p:tagLst>
</file>

<file path=ppt/tags/tag4.xml><?xml version="1.0" encoding="utf-8"?>
<p:tagLst xmlns:p="http://schemas.openxmlformats.org/presentationml/2006/main">
  <p:tag name="PA" val="v3.2.0"/>
</p:tagLst>
</file>

<file path=ppt/tags/tag40.xml><?xml version="1.0" encoding="utf-8"?>
<p:tagLst xmlns:p="http://schemas.openxmlformats.org/presentationml/2006/main">
  <p:tag name="PA" val="v4.0.0"/>
</p:tagLst>
</file>

<file path=ppt/tags/tag41.xml><?xml version="1.0" encoding="utf-8"?>
<p:tagLst xmlns:p="http://schemas.openxmlformats.org/presentationml/2006/main">
  <p:tag name="PA" val="v4.0.0"/>
</p:tagLst>
</file>

<file path=ppt/tags/tag42.xml><?xml version="1.0" encoding="utf-8"?>
<p:tagLst xmlns:p="http://schemas.openxmlformats.org/presentationml/2006/main">
  <p:tag name="PA" val="v4.0.0"/>
</p:tagLst>
</file>

<file path=ppt/tags/tag43.xml><?xml version="1.0" encoding="utf-8"?>
<p:tagLst xmlns:p="http://schemas.openxmlformats.org/presentationml/2006/main">
  <p:tag name="PA" val="v4.0.0"/>
</p:tagLst>
</file>

<file path=ppt/tags/tag44.xml><?xml version="1.0" encoding="utf-8"?>
<p:tagLst xmlns:p="http://schemas.openxmlformats.org/presentationml/2006/main">
  <p:tag name="PA" val="v3.2.0"/>
</p:tagLst>
</file>

<file path=ppt/tags/tag45.xml><?xml version="1.0" encoding="utf-8"?>
<p:tagLst xmlns:p="http://schemas.openxmlformats.org/presentationml/2006/main">
  <p:tag name="PA" val="v3.2.0"/>
</p:tagLst>
</file>

<file path=ppt/tags/tag5.xml><?xml version="1.0" encoding="utf-8"?>
<p:tagLst xmlns:p="http://schemas.openxmlformats.org/presentationml/2006/main">
  <p:tag name="PA" val="v3.2.0"/>
</p:tagLst>
</file>

<file path=ppt/tags/tag6.xml><?xml version="1.0" encoding="utf-8"?>
<p:tagLst xmlns:p="http://schemas.openxmlformats.org/presentationml/2006/main">
  <p:tag name="PA" val="v3.2.0"/>
</p:tagLst>
</file>

<file path=ppt/tags/tag7.xml><?xml version="1.0" encoding="utf-8"?>
<p:tagLst xmlns:p="http://schemas.openxmlformats.org/presentationml/2006/main">
  <p:tag name="PA" val="v3.2.0"/>
</p:tagLst>
</file>

<file path=ppt/tags/tag8.xml><?xml version="1.0" encoding="utf-8"?>
<p:tagLst xmlns:p="http://schemas.openxmlformats.org/presentationml/2006/main">
  <p:tag name="PA" val="v3.2.0"/>
</p:tagLst>
</file>

<file path=ppt/tags/tag9.xml><?xml version="1.0" encoding="utf-8"?>
<p:tagLst xmlns:p="http://schemas.openxmlformats.org/presentationml/2006/main">
  <p:tag name="PA" val="v3.2.0"/>
</p:tagLst>
</file>

<file path=ppt/theme/theme1.xml><?xml version="1.0" encoding="utf-8"?>
<a:theme xmlns:a="http://schemas.openxmlformats.org/drawingml/2006/main" name="第一PPT，www.1ppt.com">
  <a:themeElements>
    <a:clrScheme name="自定义 2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DA2"/>
      </a:accent1>
      <a:accent2>
        <a:srgbClr val="C4C7CB"/>
      </a:accent2>
      <a:accent3>
        <a:srgbClr val="7F7F7F"/>
      </a:accent3>
      <a:accent4>
        <a:srgbClr val="7F7F7F"/>
      </a:accent4>
      <a:accent5>
        <a:srgbClr val="7F7F7F"/>
      </a:accent5>
      <a:accent6>
        <a:srgbClr val="7F7F7F"/>
      </a:accent6>
      <a:hlink>
        <a:srgbClr val="17365D"/>
      </a:hlink>
      <a:folHlink>
        <a:srgbClr val="548DD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3816</Words>
  <Application>WPS 演示</Application>
  <PresentationFormat>全屏显示(16:9)</PresentationFormat>
  <Paragraphs>532</Paragraphs>
  <Slides>32</Slides>
  <Notes>32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9" baseType="lpstr">
      <vt:lpstr>Arial</vt:lpstr>
      <vt:lpstr>宋体</vt:lpstr>
      <vt:lpstr>Wingdings</vt:lpstr>
      <vt:lpstr>微软雅黑</vt:lpstr>
      <vt:lpstr>微软雅黑 Light</vt:lpstr>
      <vt:lpstr>黑体</vt:lpstr>
      <vt:lpstr>Impact</vt:lpstr>
      <vt:lpstr>U.S. 101</vt:lpstr>
      <vt:lpstr>Roboto</vt:lpstr>
      <vt:lpstr>Open Sans Light</vt:lpstr>
      <vt:lpstr>方正大黑简体</vt:lpstr>
      <vt:lpstr>Calibri</vt:lpstr>
      <vt:lpstr>Arial Unicode MS</vt:lpstr>
      <vt:lpstr>Arial</vt:lpstr>
      <vt:lpstr>Courier New</vt:lpstr>
      <vt:lpstr>Segoe Print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营业执照</vt:lpstr>
      <vt:lpstr>高新技术企业证书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creator>user</dc:creator>
  <cp:keywords>第一PPT模板网-WWW.1PPT.COM</cp:keywords>
  <cp:lastModifiedBy>英尼克节能饮水设备</cp:lastModifiedBy>
  <cp:revision>285</cp:revision>
  <dcterms:created xsi:type="dcterms:W3CDTF">2015-12-11T17:46:00Z</dcterms:created>
  <dcterms:modified xsi:type="dcterms:W3CDTF">2019-01-06T04:12:23Z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2052-11.1.0.8214</vt:lpwstr>
  </property>
</Properties>
</file>